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embedTrueTypeFonts="1" saveSubsetFonts="1">
  <p:sldMasterIdLst>
    <p:sldMasterId id="2147483648" r:id="rId1"/>
  </p:sldMasterIdLst>
  <p:notesMasterIdLst>
    <p:notesMasterId r:id="rId11"/>
  </p:notesMasterIdLst>
  <p:handoutMasterIdLst>
    <p:handoutMasterId r:id="rId12"/>
  </p:handoutMasterIdLst>
  <p:sldIdLst>
    <p:sldId id="256" r:id="rId2"/>
    <p:sldId id="839" r:id="rId3"/>
    <p:sldId id="840" r:id="rId4"/>
    <p:sldId id="831" r:id="rId5"/>
    <p:sldId id="833" r:id="rId6"/>
    <p:sldId id="843" r:id="rId7"/>
    <p:sldId id="841" r:id="rId8"/>
    <p:sldId id="835" r:id="rId9"/>
    <p:sldId id="844" r:id="rId10"/>
  </p:sldIdLst>
  <p:sldSz cx="12192000" cy="6858000"/>
  <p:notesSz cx="9866313" cy="6735763"/>
  <p:embeddedFontLst>
    <p:embeddedFont>
      <p:font typeface="Microsoft YaHei" panose="020B0503020204020204" pitchFamily="34" charset="-122"/>
      <p:regular r:id="rId13"/>
      <p:bold r:id="rId14"/>
    </p:embeddedFont>
  </p:embeddedFontLst>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LL Inspiron15-5567" initials="DI" lastIdx="1" clrIdx="0">
    <p:extLst>
      <p:ext uri="{19B8F6BF-5375-455C-9EA6-DF929625EA0E}">
        <p15:presenceInfo xmlns:p15="http://schemas.microsoft.com/office/powerpoint/2012/main" userId="3c5ca8dbd549d67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D1D4"/>
    <a:srgbClr val="E8E9E9"/>
    <a:srgbClr val="B9B9B9"/>
    <a:srgbClr val="52BCB6"/>
    <a:srgbClr val="000000"/>
    <a:srgbClr val="17B5AC"/>
    <a:srgbClr val="F39800"/>
    <a:srgbClr val="FF5757"/>
    <a:srgbClr val="C30D23"/>
    <a:srgbClr val="E2E3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中等深淺樣式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E3FDE45-AF77-4B5C-9715-49D594BDF05E}" styleName="淺色樣式 1 - 輔色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淺色樣式 2 - 輔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中等深淺樣式 3 - 輔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60" autoAdjust="0"/>
    <p:restoredTop sz="93364" autoAdjust="0"/>
  </p:normalViewPr>
  <p:slideViewPr>
    <p:cSldViewPr snapToGrid="0">
      <p:cViewPr varScale="1">
        <p:scale>
          <a:sx n="101" d="100"/>
          <a:sy n="101" d="100"/>
        </p:scale>
        <p:origin x="648" y="102"/>
      </p:cViewPr>
      <p:guideLst>
        <p:guide orient="horz" pos="2160"/>
        <p:guide pos="384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85" d="100"/>
          <a:sy n="85" d="100"/>
        </p:scale>
        <p:origin x="380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2"/>
            <a:ext cx="4276478" cy="337165"/>
          </a:xfrm>
          <a:prstGeom prst="rect">
            <a:avLst/>
          </a:prstGeom>
        </p:spPr>
        <p:txBody>
          <a:bodyPr vert="horz" lIns="90745" tIns="45372" rIns="90745" bIns="45372" rtlCol="0"/>
          <a:lstStyle>
            <a:lvl1pPr algn="l">
              <a:defRPr sz="1200"/>
            </a:lvl1pPr>
          </a:lstStyle>
          <a:p>
            <a:endParaRPr lang="zh-TW" altLang="en-US"/>
          </a:p>
        </p:txBody>
      </p:sp>
      <p:sp>
        <p:nvSpPr>
          <p:cNvPr id="3" name="日期版面配置區 2"/>
          <p:cNvSpPr>
            <a:spLocks noGrp="1"/>
          </p:cNvSpPr>
          <p:nvPr>
            <p:ph type="dt" sz="quarter" idx="1"/>
          </p:nvPr>
        </p:nvSpPr>
        <p:spPr>
          <a:xfrm>
            <a:off x="5587535" y="2"/>
            <a:ext cx="4276478" cy="337165"/>
          </a:xfrm>
          <a:prstGeom prst="rect">
            <a:avLst/>
          </a:prstGeom>
        </p:spPr>
        <p:txBody>
          <a:bodyPr vert="horz" lIns="90745" tIns="45372" rIns="90745" bIns="45372" rtlCol="0"/>
          <a:lstStyle>
            <a:lvl1pPr algn="r">
              <a:defRPr sz="1200"/>
            </a:lvl1pPr>
          </a:lstStyle>
          <a:p>
            <a:fld id="{8540DF58-B13C-4EEC-9EB0-08C7184FB78A}" type="datetimeFigureOut">
              <a:rPr lang="zh-TW" altLang="en-US" smtClean="0"/>
              <a:t>2026/1/5</a:t>
            </a:fld>
            <a:endParaRPr lang="zh-TW" altLang="en-US"/>
          </a:p>
        </p:txBody>
      </p:sp>
      <p:sp>
        <p:nvSpPr>
          <p:cNvPr id="4" name="頁尾版面配置區 3"/>
          <p:cNvSpPr>
            <a:spLocks noGrp="1"/>
          </p:cNvSpPr>
          <p:nvPr>
            <p:ph type="ftr" sz="quarter" idx="2"/>
          </p:nvPr>
        </p:nvSpPr>
        <p:spPr>
          <a:xfrm>
            <a:off x="1" y="6398600"/>
            <a:ext cx="4276478" cy="337165"/>
          </a:xfrm>
          <a:prstGeom prst="rect">
            <a:avLst/>
          </a:prstGeom>
        </p:spPr>
        <p:txBody>
          <a:bodyPr vert="horz" lIns="90745" tIns="45372" rIns="90745" bIns="45372"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5587535" y="6398600"/>
            <a:ext cx="4276478" cy="337165"/>
          </a:xfrm>
          <a:prstGeom prst="rect">
            <a:avLst/>
          </a:prstGeom>
        </p:spPr>
        <p:txBody>
          <a:bodyPr vert="horz" lIns="90745" tIns="45372" rIns="90745" bIns="45372" rtlCol="0" anchor="b"/>
          <a:lstStyle>
            <a:lvl1pPr algn="r">
              <a:defRPr sz="1200"/>
            </a:lvl1pPr>
          </a:lstStyle>
          <a:p>
            <a:fld id="{40F3D7AB-CC06-4BEA-8FD9-29FF7209D56A}" type="slidenum">
              <a:rPr lang="zh-TW" altLang="en-US" smtClean="0"/>
              <a:t>‹#›</a:t>
            </a:fld>
            <a:endParaRPr lang="zh-TW" altLang="en-US"/>
          </a:p>
        </p:txBody>
      </p:sp>
    </p:spTree>
    <p:extLst>
      <p:ext uri="{BB962C8B-B14F-4D97-AF65-F5344CB8AC3E}">
        <p14:creationId xmlns:p14="http://schemas.microsoft.com/office/powerpoint/2010/main" val="4146425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6" y="0"/>
            <a:ext cx="4275401" cy="337958"/>
          </a:xfrm>
          <a:prstGeom prst="rect">
            <a:avLst/>
          </a:prstGeom>
        </p:spPr>
        <p:txBody>
          <a:bodyPr vert="horz" lIns="94831" tIns="47415" rIns="94831" bIns="47415" rtlCol="0"/>
          <a:lstStyle>
            <a:lvl1pPr algn="l">
              <a:defRPr sz="1300"/>
            </a:lvl1pPr>
          </a:lstStyle>
          <a:p>
            <a:endParaRPr lang="zh-TW" altLang="en-US"/>
          </a:p>
        </p:txBody>
      </p:sp>
      <p:sp>
        <p:nvSpPr>
          <p:cNvPr id="3" name="日期版面配置區 2"/>
          <p:cNvSpPr>
            <a:spLocks noGrp="1"/>
          </p:cNvSpPr>
          <p:nvPr>
            <p:ph type="dt" idx="1"/>
          </p:nvPr>
        </p:nvSpPr>
        <p:spPr>
          <a:xfrm>
            <a:off x="5588632" y="0"/>
            <a:ext cx="4275401" cy="337958"/>
          </a:xfrm>
          <a:prstGeom prst="rect">
            <a:avLst/>
          </a:prstGeom>
        </p:spPr>
        <p:txBody>
          <a:bodyPr vert="horz" lIns="94831" tIns="47415" rIns="94831" bIns="47415" rtlCol="0"/>
          <a:lstStyle>
            <a:lvl1pPr algn="r">
              <a:defRPr sz="1300"/>
            </a:lvl1pPr>
          </a:lstStyle>
          <a:p>
            <a:fld id="{64828371-7F52-4672-86FE-E05DA6358BF5}" type="datetimeFigureOut">
              <a:rPr lang="zh-TW" altLang="en-US" smtClean="0"/>
              <a:t>2026/1/5</a:t>
            </a:fld>
            <a:endParaRPr lang="zh-TW" altLang="en-US"/>
          </a:p>
        </p:txBody>
      </p:sp>
      <p:sp>
        <p:nvSpPr>
          <p:cNvPr id="4" name="投影片影像版面配置區 3"/>
          <p:cNvSpPr>
            <a:spLocks noGrp="1" noRot="1" noChangeAspect="1"/>
          </p:cNvSpPr>
          <p:nvPr>
            <p:ph type="sldImg" idx="2"/>
          </p:nvPr>
        </p:nvSpPr>
        <p:spPr>
          <a:xfrm>
            <a:off x="2914650" y="841375"/>
            <a:ext cx="4040188" cy="2273300"/>
          </a:xfrm>
          <a:prstGeom prst="rect">
            <a:avLst/>
          </a:prstGeom>
          <a:noFill/>
          <a:ln w="12700">
            <a:solidFill>
              <a:prstClr val="black"/>
            </a:solidFill>
          </a:ln>
        </p:spPr>
        <p:txBody>
          <a:bodyPr vert="horz" lIns="94831" tIns="47415" rIns="94831" bIns="47415" rtlCol="0" anchor="ctr"/>
          <a:lstStyle/>
          <a:p>
            <a:endParaRPr lang="zh-TW" altLang="en-US"/>
          </a:p>
        </p:txBody>
      </p:sp>
      <p:sp>
        <p:nvSpPr>
          <p:cNvPr id="5" name="備忘稿版面配置區 4"/>
          <p:cNvSpPr>
            <a:spLocks noGrp="1"/>
          </p:cNvSpPr>
          <p:nvPr>
            <p:ph type="body" sz="quarter" idx="3"/>
          </p:nvPr>
        </p:nvSpPr>
        <p:spPr>
          <a:xfrm>
            <a:off x="986632" y="3241589"/>
            <a:ext cx="7893050" cy="2652207"/>
          </a:xfrm>
          <a:prstGeom prst="rect">
            <a:avLst/>
          </a:prstGeom>
        </p:spPr>
        <p:txBody>
          <a:bodyPr vert="horz" lIns="94831" tIns="47415" rIns="94831" bIns="47415"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6" y="6397811"/>
            <a:ext cx="4275401" cy="337957"/>
          </a:xfrm>
          <a:prstGeom prst="rect">
            <a:avLst/>
          </a:prstGeom>
        </p:spPr>
        <p:txBody>
          <a:bodyPr vert="horz" lIns="94831" tIns="47415" rIns="94831" bIns="47415" rtlCol="0" anchor="b"/>
          <a:lstStyle>
            <a:lvl1pPr algn="l">
              <a:defRPr sz="1300"/>
            </a:lvl1pPr>
          </a:lstStyle>
          <a:p>
            <a:endParaRPr lang="zh-TW" altLang="en-US"/>
          </a:p>
        </p:txBody>
      </p:sp>
      <p:sp>
        <p:nvSpPr>
          <p:cNvPr id="7" name="投影片編號版面配置區 6"/>
          <p:cNvSpPr>
            <a:spLocks noGrp="1"/>
          </p:cNvSpPr>
          <p:nvPr>
            <p:ph type="sldNum" sz="quarter" idx="5"/>
          </p:nvPr>
        </p:nvSpPr>
        <p:spPr>
          <a:xfrm>
            <a:off x="5588632" y="6397811"/>
            <a:ext cx="4275401" cy="337957"/>
          </a:xfrm>
          <a:prstGeom prst="rect">
            <a:avLst/>
          </a:prstGeom>
        </p:spPr>
        <p:txBody>
          <a:bodyPr vert="horz" lIns="94831" tIns="47415" rIns="94831" bIns="47415" rtlCol="0" anchor="b"/>
          <a:lstStyle>
            <a:lvl1pPr algn="r">
              <a:defRPr sz="1300"/>
            </a:lvl1pPr>
          </a:lstStyle>
          <a:p>
            <a:fld id="{8F094D73-39F0-4877-AA8B-275BA8597BEF}" type="slidenum">
              <a:rPr lang="zh-TW" altLang="en-US" smtClean="0"/>
              <a:t>‹#›</a:t>
            </a:fld>
            <a:endParaRPr lang="zh-TW" altLang="en-US"/>
          </a:p>
        </p:txBody>
      </p:sp>
    </p:spTree>
    <p:extLst>
      <p:ext uri="{BB962C8B-B14F-4D97-AF65-F5344CB8AC3E}">
        <p14:creationId xmlns:p14="http://schemas.microsoft.com/office/powerpoint/2010/main" val="329100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F094D73-39F0-4877-AA8B-275BA8597BEF}" type="slidenum">
              <a:rPr lang="zh-TW" altLang="en-US" smtClean="0"/>
              <a:t>0</a:t>
            </a:fld>
            <a:endParaRPr lang="zh-TW" altLang="en-US"/>
          </a:p>
        </p:txBody>
      </p:sp>
    </p:spTree>
    <p:extLst>
      <p:ext uri="{BB962C8B-B14F-4D97-AF65-F5344CB8AC3E}">
        <p14:creationId xmlns:p14="http://schemas.microsoft.com/office/powerpoint/2010/main" val="2809442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FA44C-277E-36F9-3EEB-F502272D47C4}"/>
            </a:ext>
          </a:extLst>
        </p:cNvPr>
        <p:cNvGrpSpPr/>
        <p:nvPr/>
      </p:nvGrpSpPr>
      <p:grpSpPr>
        <a:xfrm>
          <a:off x="0" y="0"/>
          <a:ext cx="0" cy="0"/>
          <a:chOff x="0" y="0"/>
          <a:chExt cx="0" cy="0"/>
        </a:xfrm>
      </p:grpSpPr>
      <p:sp>
        <p:nvSpPr>
          <p:cNvPr id="2" name="投影片圖像版面配置區 1">
            <a:extLst>
              <a:ext uri="{FF2B5EF4-FFF2-40B4-BE49-F238E27FC236}">
                <a16:creationId xmlns:a16="http://schemas.microsoft.com/office/drawing/2014/main" id="{B0C209D0-7D36-B018-E717-BFB71D65FF4B}"/>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D25207D6-010C-E4D7-E1A0-8A8AA8479A64}"/>
              </a:ext>
            </a:extLst>
          </p:cNvPr>
          <p:cNvSpPr>
            <a:spLocks noGrp="1"/>
          </p:cNvSpPr>
          <p:nvPr>
            <p:ph type="body" idx="1"/>
          </p:nvPr>
        </p:nvSpPr>
        <p:spPr/>
        <p:txBody>
          <a:bodyPr/>
          <a:lstStyle/>
          <a:p>
            <a:pPr defTabSz="838893">
              <a:defRPr/>
            </a:pPr>
            <a:endParaRPr lang="en-US" altLang="zh-TW" b="1" dirty="0">
              <a:solidFill>
                <a:srgbClr val="FF0000"/>
              </a:solidFill>
              <a:latin typeface="Microsoft YaHei" panose="020B0503020204020204" pitchFamily="34" charset="-122"/>
              <a:ea typeface="Microsoft YaHei" panose="020B0503020204020204" pitchFamily="34" charset="-122"/>
            </a:endParaRPr>
          </a:p>
        </p:txBody>
      </p:sp>
      <p:sp>
        <p:nvSpPr>
          <p:cNvPr id="4" name="投影片編號版面配置區 3">
            <a:extLst>
              <a:ext uri="{FF2B5EF4-FFF2-40B4-BE49-F238E27FC236}">
                <a16:creationId xmlns:a16="http://schemas.microsoft.com/office/drawing/2014/main" id="{88F6DBB6-66BD-2A52-09E3-ACC21BE7183D}"/>
              </a:ext>
            </a:extLst>
          </p:cNvPr>
          <p:cNvSpPr>
            <a:spLocks noGrp="1"/>
          </p:cNvSpPr>
          <p:nvPr>
            <p:ph type="sldNum" sz="quarter" idx="10"/>
          </p:nvPr>
        </p:nvSpPr>
        <p:spPr/>
        <p:txBody>
          <a:bodyPr/>
          <a:lstStyle/>
          <a:p>
            <a:fld id="{EB9DDCB4-5098-6042-82BE-65AEF6D5ACBE}" type="slidenum">
              <a:rPr lang="en-US" smtClean="0"/>
              <a:t>3</a:t>
            </a:fld>
            <a:endParaRPr lang="en-US"/>
          </a:p>
        </p:txBody>
      </p:sp>
    </p:spTree>
    <p:extLst>
      <p:ext uri="{BB962C8B-B14F-4D97-AF65-F5344CB8AC3E}">
        <p14:creationId xmlns:p14="http://schemas.microsoft.com/office/powerpoint/2010/main" val="4294499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FA44C-277E-36F9-3EEB-F502272D47C4}"/>
            </a:ext>
          </a:extLst>
        </p:cNvPr>
        <p:cNvGrpSpPr/>
        <p:nvPr/>
      </p:nvGrpSpPr>
      <p:grpSpPr>
        <a:xfrm>
          <a:off x="0" y="0"/>
          <a:ext cx="0" cy="0"/>
          <a:chOff x="0" y="0"/>
          <a:chExt cx="0" cy="0"/>
        </a:xfrm>
      </p:grpSpPr>
      <p:sp>
        <p:nvSpPr>
          <p:cNvPr id="2" name="投影片圖像版面配置區 1">
            <a:extLst>
              <a:ext uri="{FF2B5EF4-FFF2-40B4-BE49-F238E27FC236}">
                <a16:creationId xmlns:a16="http://schemas.microsoft.com/office/drawing/2014/main" id="{B0C209D0-7D36-B018-E717-BFB71D65FF4B}"/>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D25207D6-010C-E4D7-E1A0-8A8AA8479A64}"/>
              </a:ext>
            </a:extLst>
          </p:cNvPr>
          <p:cNvSpPr>
            <a:spLocks noGrp="1"/>
          </p:cNvSpPr>
          <p:nvPr>
            <p:ph type="body" idx="1"/>
          </p:nvPr>
        </p:nvSpPr>
        <p:spPr/>
        <p:txBody>
          <a:bodyPr/>
          <a:lstStyle/>
          <a:p>
            <a:pPr defTabSz="838893">
              <a:defRPr/>
            </a:pPr>
            <a:endParaRPr lang="en-US" altLang="zh-TW" b="1" dirty="0">
              <a:solidFill>
                <a:srgbClr val="FF0000"/>
              </a:solidFill>
              <a:latin typeface="Microsoft YaHei" panose="020B0503020204020204" pitchFamily="34" charset="-122"/>
              <a:ea typeface="Microsoft YaHei" panose="020B0503020204020204" pitchFamily="34" charset="-122"/>
            </a:endParaRPr>
          </a:p>
        </p:txBody>
      </p:sp>
      <p:sp>
        <p:nvSpPr>
          <p:cNvPr id="4" name="投影片編號版面配置區 3">
            <a:extLst>
              <a:ext uri="{FF2B5EF4-FFF2-40B4-BE49-F238E27FC236}">
                <a16:creationId xmlns:a16="http://schemas.microsoft.com/office/drawing/2014/main" id="{88F6DBB6-66BD-2A52-09E3-ACC21BE7183D}"/>
              </a:ext>
            </a:extLst>
          </p:cNvPr>
          <p:cNvSpPr>
            <a:spLocks noGrp="1"/>
          </p:cNvSpPr>
          <p:nvPr>
            <p:ph type="sldNum" sz="quarter" idx="10"/>
          </p:nvPr>
        </p:nvSpPr>
        <p:spPr/>
        <p:txBody>
          <a:bodyPr/>
          <a:lstStyle/>
          <a:p>
            <a:fld id="{EB9DDCB4-5098-6042-82BE-65AEF6D5ACBE}" type="slidenum">
              <a:rPr lang="en-US" smtClean="0"/>
              <a:t>4</a:t>
            </a:fld>
            <a:endParaRPr lang="en-US"/>
          </a:p>
        </p:txBody>
      </p:sp>
    </p:spTree>
    <p:extLst>
      <p:ext uri="{BB962C8B-B14F-4D97-AF65-F5344CB8AC3E}">
        <p14:creationId xmlns:p14="http://schemas.microsoft.com/office/powerpoint/2010/main" val="3716657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FA44C-277E-36F9-3EEB-F502272D47C4}"/>
            </a:ext>
          </a:extLst>
        </p:cNvPr>
        <p:cNvGrpSpPr/>
        <p:nvPr/>
      </p:nvGrpSpPr>
      <p:grpSpPr>
        <a:xfrm>
          <a:off x="0" y="0"/>
          <a:ext cx="0" cy="0"/>
          <a:chOff x="0" y="0"/>
          <a:chExt cx="0" cy="0"/>
        </a:xfrm>
      </p:grpSpPr>
      <p:sp>
        <p:nvSpPr>
          <p:cNvPr id="2" name="投影片圖像版面配置區 1">
            <a:extLst>
              <a:ext uri="{FF2B5EF4-FFF2-40B4-BE49-F238E27FC236}">
                <a16:creationId xmlns:a16="http://schemas.microsoft.com/office/drawing/2014/main" id="{B0C209D0-7D36-B018-E717-BFB71D65FF4B}"/>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D25207D6-010C-E4D7-E1A0-8A8AA8479A64}"/>
              </a:ext>
            </a:extLst>
          </p:cNvPr>
          <p:cNvSpPr>
            <a:spLocks noGrp="1"/>
          </p:cNvSpPr>
          <p:nvPr>
            <p:ph type="body" idx="1"/>
          </p:nvPr>
        </p:nvSpPr>
        <p:spPr/>
        <p:txBody>
          <a:bodyPr/>
          <a:lstStyle/>
          <a:p>
            <a:pPr defTabSz="838893">
              <a:defRPr/>
            </a:pPr>
            <a:endParaRPr lang="en-US" altLang="zh-TW" b="1" dirty="0">
              <a:solidFill>
                <a:srgbClr val="FF0000"/>
              </a:solidFill>
              <a:latin typeface="Microsoft YaHei" panose="020B0503020204020204" pitchFamily="34" charset="-122"/>
              <a:ea typeface="Microsoft YaHei" panose="020B0503020204020204" pitchFamily="34" charset="-122"/>
            </a:endParaRPr>
          </a:p>
        </p:txBody>
      </p:sp>
      <p:sp>
        <p:nvSpPr>
          <p:cNvPr id="4" name="投影片編號版面配置區 3">
            <a:extLst>
              <a:ext uri="{FF2B5EF4-FFF2-40B4-BE49-F238E27FC236}">
                <a16:creationId xmlns:a16="http://schemas.microsoft.com/office/drawing/2014/main" id="{88F6DBB6-66BD-2A52-09E3-ACC21BE7183D}"/>
              </a:ext>
            </a:extLst>
          </p:cNvPr>
          <p:cNvSpPr>
            <a:spLocks noGrp="1"/>
          </p:cNvSpPr>
          <p:nvPr>
            <p:ph type="sldNum" sz="quarter" idx="10"/>
          </p:nvPr>
        </p:nvSpPr>
        <p:spPr/>
        <p:txBody>
          <a:bodyPr/>
          <a:lstStyle/>
          <a:p>
            <a:fld id="{EB9DDCB4-5098-6042-82BE-65AEF6D5ACBE}" type="slidenum">
              <a:rPr lang="en-US" smtClean="0"/>
              <a:t>5</a:t>
            </a:fld>
            <a:endParaRPr lang="en-US"/>
          </a:p>
        </p:txBody>
      </p:sp>
    </p:spTree>
    <p:extLst>
      <p:ext uri="{BB962C8B-B14F-4D97-AF65-F5344CB8AC3E}">
        <p14:creationId xmlns:p14="http://schemas.microsoft.com/office/powerpoint/2010/main" val="36415215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FA44C-277E-36F9-3EEB-F502272D47C4}"/>
            </a:ext>
          </a:extLst>
        </p:cNvPr>
        <p:cNvGrpSpPr/>
        <p:nvPr/>
      </p:nvGrpSpPr>
      <p:grpSpPr>
        <a:xfrm>
          <a:off x="0" y="0"/>
          <a:ext cx="0" cy="0"/>
          <a:chOff x="0" y="0"/>
          <a:chExt cx="0" cy="0"/>
        </a:xfrm>
      </p:grpSpPr>
      <p:sp>
        <p:nvSpPr>
          <p:cNvPr id="2" name="投影片圖像版面配置區 1">
            <a:extLst>
              <a:ext uri="{FF2B5EF4-FFF2-40B4-BE49-F238E27FC236}">
                <a16:creationId xmlns:a16="http://schemas.microsoft.com/office/drawing/2014/main" id="{B0C209D0-7D36-B018-E717-BFB71D65FF4B}"/>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D25207D6-010C-E4D7-E1A0-8A8AA8479A64}"/>
              </a:ext>
            </a:extLst>
          </p:cNvPr>
          <p:cNvSpPr>
            <a:spLocks noGrp="1"/>
          </p:cNvSpPr>
          <p:nvPr>
            <p:ph type="body" idx="1"/>
          </p:nvPr>
        </p:nvSpPr>
        <p:spPr/>
        <p:txBody>
          <a:bodyPr/>
          <a:lstStyle/>
          <a:p>
            <a:pPr defTabSz="838893">
              <a:defRPr/>
            </a:pPr>
            <a:endParaRPr lang="en-US" altLang="zh-TW" b="1" dirty="0">
              <a:solidFill>
                <a:srgbClr val="FF0000"/>
              </a:solidFill>
              <a:latin typeface="Microsoft YaHei" panose="020B0503020204020204" pitchFamily="34" charset="-122"/>
              <a:ea typeface="Microsoft YaHei" panose="020B0503020204020204" pitchFamily="34" charset="-122"/>
            </a:endParaRPr>
          </a:p>
        </p:txBody>
      </p:sp>
      <p:sp>
        <p:nvSpPr>
          <p:cNvPr id="4" name="投影片編號版面配置區 3">
            <a:extLst>
              <a:ext uri="{FF2B5EF4-FFF2-40B4-BE49-F238E27FC236}">
                <a16:creationId xmlns:a16="http://schemas.microsoft.com/office/drawing/2014/main" id="{88F6DBB6-66BD-2A52-09E3-ACC21BE7183D}"/>
              </a:ext>
            </a:extLst>
          </p:cNvPr>
          <p:cNvSpPr>
            <a:spLocks noGrp="1"/>
          </p:cNvSpPr>
          <p:nvPr>
            <p:ph type="sldNum" sz="quarter" idx="10"/>
          </p:nvPr>
        </p:nvSpPr>
        <p:spPr/>
        <p:txBody>
          <a:bodyPr/>
          <a:lstStyle/>
          <a:p>
            <a:fld id="{EB9DDCB4-5098-6042-82BE-65AEF6D5ACBE}" type="slidenum">
              <a:rPr lang="en-US" smtClean="0"/>
              <a:t>6</a:t>
            </a:fld>
            <a:endParaRPr lang="en-US"/>
          </a:p>
        </p:txBody>
      </p:sp>
    </p:spTree>
    <p:extLst>
      <p:ext uri="{BB962C8B-B14F-4D97-AF65-F5344CB8AC3E}">
        <p14:creationId xmlns:p14="http://schemas.microsoft.com/office/powerpoint/2010/main" val="244948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FA44C-277E-36F9-3EEB-F502272D47C4}"/>
            </a:ext>
          </a:extLst>
        </p:cNvPr>
        <p:cNvGrpSpPr/>
        <p:nvPr/>
      </p:nvGrpSpPr>
      <p:grpSpPr>
        <a:xfrm>
          <a:off x="0" y="0"/>
          <a:ext cx="0" cy="0"/>
          <a:chOff x="0" y="0"/>
          <a:chExt cx="0" cy="0"/>
        </a:xfrm>
      </p:grpSpPr>
      <p:sp>
        <p:nvSpPr>
          <p:cNvPr id="2" name="投影片圖像版面配置區 1">
            <a:extLst>
              <a:ext uri="{FF2B5EF4-FFF2-40B4-BE49-F238E27FC236}">
                <a16:creationId xmlns:a16="http://schemas.microsoft.com/office/drawing/2014/main" id="{B0C209D0-7D36-B018-E717-BFB71D65FF4B}"/>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D25207D6-010C-E4D7-E1A0-8A8AA8479A64}"/>
              </a:ext>
            </a:extLst>
          </p:cNvPr>
          <p:cNvSpPr>
            <a:spLocks noGrp="1"/>
          </p:cNvSpPr>
          <p:nvPr>
            <p:ph type="body" idx="1"/>
          </p:nvPr>
        </p:nvSpPr>
        <p:spPr/>
        <p:txBody>
          <a:bodyPr/>
          <a:lstStyle/>
          <a:p>
            <a:pPr defTabSz="838893">
              <a:defRPr/>
            </a:pPr>
            <a:endParaRPr lang="en-US" altLang="zh-TW" b="1" dirty="0">
              <a:solidFill>
                <a:srgbClr val="FF0000"/>
              </a:solidFill>
              <a:latin typeface="Microsoft YaHei" panose="020B0503020204020204" pitchFamily="34" charset="-122"/>
              <a:ea typeface="Microsoft YaHei" panose="020B0503020204020204" pitchFamily="34" charset="-122"/>
            </a:endParaRPr>
          </a:p>
        </p:txBody>
      </p:sp>
      <p:sp>
        <p:nvSpPr>
          <p:cNvPr id="4" name="投影片編號版面配置區 3">
            <a:extLst>
              <a:ext uri="{FF2B5EF4-FFF2-40B4-BE49-F238E27FC236}">
                <a16:creationId xmlns:a16="http://schemas.microsoft.com/office/drawing/2014/main" id="{88F6DBB6-66BD-2A52-09E3-ACC21BE7183D}"/>
              </a:ext>
            </a:extLst>
          </p:cNvPr>
          <p:cNvSpPr>
            <a:spLocks noGrp="1"/>
          </p:cNvSpPr>
          <p:nvPr>
            <p:ph type="sldNum" sz="quarter" idx="10"/>
          </p:nvPr>
        </p:nvSpPr>
        <p:spPr/>
        <p:txBody>
          <a:bodyPr/>
          <a:lstStyle/>
          <a:p>
            <a:fld id="{EB9DDCB4-5098-6042-82BE-65AEF6D5ACBE}" type="slidenum">
              <a:rPr lang="en-US" smtClean="0"/>
              <a:t>7</a:t>
            </a:fld>
            <a:endParaRPr lang="en-US"/>
          </a:p>
        </p:txBody>
      </p:sp>
    </p:spTree>
    <p:extLst>
      <p:ext uri="{BB962C8B-B14F-4D97-AF65-F5344CB8AC3E}">
        <p14:creationId xmlns:p14="http://schemas.microsoft.com/office/powerpoint/2010/main" val="2890975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FA44C-277E-36F9-3EEB-F502272D47C4}"/>
            </a:ext>
          </a:extLst>
        </p:cNvPr>
        <p:cNvGrpSpPr/>
        <p:nvPr/>
      </p:nvGrpSpPr>
      <p:grpSpPr>
        <a:xfrm>
          <a:off x="0" y="0"/>
          <a:ext cx="0" cy="0"/>
          <a:chOff x="0" y="0"/>
          <a:chExt cx="0" cy="0"/>
        </a:xfrm>
      </p:grpSpPr>
      <p:sp>
        <p:nvSpPr>
          <p:cNvPr id="2" name="投影片圖像版面配置區 1">
            <a:extLst>
              <a:ext uri="{FF2B5EF4-FFF2-40B4-BE49-F238E27FC236}">
                <a16:creationId xmlns:a16="http://schemas.microsoft.com/office/drawing/2014/main" id="{B0C209D0-7D36-B018-E717-BFB71D65FF4B}"/>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D25207D6-010C-E4D7-E1A0-8A8AA8479A64}"/>
              </a:ext>
            </a:extLst>
          </p:cNvPr>
          <p:cNvSpPr>
            <a:spLocks noGrp="1"/>
          </p:cNvSpPr>
          <p:nvPr>
            <p:ph type="body" idx="1"/>
          </p:nvPr>
        </p:nvSpPr>
        <p:spPr/>
        <p:txBody>
          <a:bodyPr/>
          <a:lstStyle/>
          <a:p>
            <a:pPr defTabSz="838893">
              <a:defRPr/>
            </a:pPr>
            <a:endParaRPr lang="en-US" altLang="zh-TW" b="1" dirty="0">
              <a:solidFill>
                <a:srgbClr val="FF0000"/>
              </a:solidFill>
              <a:latin typeface="Microsoft YaHei" panose="020B0503020204020204" pitchFamily="34" charset="-122"/>
              <a:ea typeface="Microsoft YaHei" panose="020B0503020204020204" pitchFamily="34" charset="-122"/>
            </a:endParaRPr>
          </a:p>
        </p:txBody>
      </p:sp>
      <p:sp>
        <p:nvSpPr>
          <p:cNvPr id="4" name="投影片編號版面配置區 3">
            <a:extLst>
              <a:ext uri="{FF2B5EF4-FFF2-40B4-BE49-F238E27FC236}">
                <a16:creationId xmlns:a16="http://schemas.microsoft.com/office/drawing/2014/main" id="{88F6DBB6-66BD-2A52-09E3-ACC21BE7183D}"/>
              </a:ext>
            </a:extLst>
          </p:cNvPr>
          <p:cNvSpPr>
            <a:spLocks noGrp="1"/>
          </p:cNvSpPr>
          <p:nvPr>
            <p:ph type="sldNum" sz="quarter" idx="10"/>
          </p:nvPr>
        </p:nvSpPr>
        <p:spPr/>
        <p:txBody>
          <a:bodyPr/>
          <a:lstStyle/>
          <a:p>
            <a:fld id="{EB9DDCB4-5098-6042-82BE-65AEF6D5ACBE}" type="slidenum">
              <a:rPr lang="en-US" smtClean="0"/>
              <a:t>8</a:t>
            </a:fld>
            <a:endParaRPr lang="en-US"/>
          </a:p>
        </p:txBody>
      </p:sp>
    </p:spTree>
    <p:extLst>
      <p:ext uri="{BB962C8B-B14F-4D97-AF65-F5344CB8AC3E}">
        <p14:creationId xmlns:p14="http://schemas.microsoft.com/office/powerpoint/2010/main" val="7329763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4" name="日期版面配置區 3">
            <a:extLst>
              <a:ext uri="{FF2B5EF4-FFF2-40B4-BE49-F238E27FC236}">
                <a16:creationId xmlns:a16="http://schemas.microsoft.com/office/drawing/2014/main" id="{AEE43BF0-8176-461B-8542-CB0A6EAD7B10}"/>
              </a:ext>
            </a:extLst>
          </p:cNvPr>
          <p:cNvSpPr>
            <a:spLocks noGrp="1"/>
          </p:cNvSpPr>
          <p:nvPr>
            <p:ph type="dt" sz="half" idx="10"/>
          </p:nvPr>
        </p:nvSpPr>
        <p:spPr/>
        <p:txBody>
          <a:bodyPr/>
          <a:lstStyle/>
          <a:p>
            <a:fld id="{47BB96AD-F833-4595-895A-9171756F543E}" type="datetime1">
              <a:rPr lang="zh-TW" altLang="en-US" smtClean="0"/>
              <a:t>2026/1/5</a:t>
            </a:fld>
            <a:endParaRPr lang="zh-TW" altLang="en-US"/>
          </a:p>
        </p:txBody>
      </p:sp>
      <p:sp>
        <p:nvSpPr>
          <p:cNvPr id="5" name="頁尾版面配置區 4">
            <a:extLst>
              <a:ext uri="{FF2B5EF4-FFF2-40B4-BE49-F238E27FC236}">
                <a16:creationId xmlns:a16="http://schemas.microsoft.com/office/drawing/2014/main" id="{E3C0527D-209E-4786-97B8-0D5A7C22E182}"/>
              </a:ext>
            </a:extLst>
          </p:cNvPr>
          <p:cNvSpPr>
            <a:spLocks noGrp="1"/>
          </p:cNvSpPr>
          <p:nvPr>
            <p:ph type="ftr" sz="quarter" idx="11"/>
          </p:nvPr>
        </p:nvSpPr>
        <p:spPr/>
        <p:txBody>
          <a:bodyPr/>
          <a:lstStyle/>
          <a:p>
            <a:endParaRPr lang="zh-TW" altLang="en-US"/>
          </a:p>
        </p:txBody>
      </p:sp>
      <p:sp>
        <p:nvSpPr>
          <p:cNvPr id="6" name="手繪多邊形: 圖案 18">
            <a:extLst>
              <a:ext uri="{FF2B5EF4-FFF2-40B4-BE49-F238E27FC236}">
                <a16:creationId xmlns:a16="http://schemas.microsoft.com/office/drawing/2014/main" id="{5DD59F14-B7FF-4619-B0DE-8479105C511F}"/>
              </a:ext>
            </a:extLst>
          </p:cNvPr>
          <p:cNvSpPr/>
          <p:nvPr userDrawn="1"/>
        </p:nvSpPr>
        <p:spPr>
          <a:xfrm rot="18900000">
            <a:off x="-1636933" y="-2298946"/>
            <a:ext cx="8369771" cy="8369772"/>
          </a:xfrm>
          <a:custGeom>
            <a:avLst/>
            <a:gdLst>
              <a:gd name="connsiteX0" fmla="*/ 5237697 w 5237696"/>
              <a:gd name="connsiteY0" fmla="*/ 2618849 h 5237697"/>
              <a:gd name="connsiteX1" fmla="*/ 2618849 w 5237696"/>
              <a:gd name="connsiteY1" fmla="*/ 5237697 h 5237697"/>
              <a:gd name="connsiteX2" fmla="*/ 0 w 5237696"/>
              <a:gd name="connsiteY2" fmla="*/ 2618848 h 5237697"/>
              <a:gd name="connsiteX3" fmla="*/ 2618849 w 5237696"/>
              <a:gd name="connsiteY3" fmla="*/ 0 h 5237697"/>
              <a:gd name="connsiteX4" fmla="*/ 5237697 w 5237696"/>
              <a:gd name="connsiteY4" fmla="*/ 2618849 h 52376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7696" h="5237697">
                <a:moveTo>
                  <a:pt x="5237697" y="2618849"/>
                </a:moveTo>
                <a:cubicBezTo>
                  <a:pt x="5237697" y="4065199"/>
                  <a:pt x="4065199" y="5237697"/>
                  <a:pt x="2618849" y="5237697"/>
                </a:cubicBezTo>
                <a:cubicBezTo>
                  <a:pt x="1172498" y="5237697"/>
                  <a:pt x="0" y="4065198"/>
                  <a:pt x="0" y="2618848"/>
                </a:cubicBezTo>
                <a:cubicBezTo>
                  <a:pt x="0" y="1172498"/>
                  <a:pt x="1172498" y="0"/>
                  <a:pt x="2618849" y="0"/>
                </a:cubicBezTo>
                <a:cubicBezTo>
                  <a:pt x="4065199" y="0"/>
                  <a:pt x="5237697" y="1172498"/>
                  <a:pt x="5237697" y="2618849"/>
                </a:cubicBezTo>
                <a:close/>
              </a:path>
            </a:pathLst>
          </a:custGeom>
          <a:solidFill>
            <a:srgbClr val="90D4D1"/>
          </a:solidFill>
          <a:ln w="4453" cap="flat">
            <a:noFill/>
            <a:prstDash val="solid"/>
            <a:miter/>
          </a:ln>
        </p:spPr>
        <p:txBody>
          <a:bodyPr rtlCol="0" anchor="ctr"/>
          <a:lstStyle/>
          <a:p>
            <a:endParaRPr lang="zh-TW" altLang="en-US">
              <a:latin typeface="Microsoft YaHei" panose="020B0503020204020204" pitchFamily="34" charset="-122"/>
              <a:ea typeface="Microsoft YaHei" panose="020B0503020204020204" pitchFamily="34" charset="-122"/>
            </a:endParaRPr>
          </a:p>
        </p:txBody>
      </p:sp>
      <p:sp>
        <p:nvSpPr>
          <p:cNvPr id="7" name="手繪多邊形: 圖案 16">
            <a:extLst>
              <a:ext uri="{FF2B5EF4-FFF2-40B4-BE49-F238E27FC236}">
                <a16:creationId xmlns:a16="http://schemas.microsoft.com/office/drawing/2014/main" id="{AC8449A0-5B58-4BB7-844B-B4BFDA57EAD5}"/>
              </a:ext>
            </a:extLst>
          </p:cNvPr>
          <p:cNvSpPr/>
          <p:nvPr userDrawn="1"/>
        </p:nvSpPr>
        <p:spPr>
          <a:xfrm>
            <a:off x="579474" y="817531"/>
            <a:ext cx="5775012" cy="6357923"/>
          </a:xfrm>
          <a:custGeom>
            <a:avLst/>
            <a:gdLst>
              <a:gd name="connsiteX0" fmla="*/ 2537059 w 3613929"/>
              <a:gd name="connsiteY0" fmla="*/ 2235869 h 3978707"/>
              <a:gd name="connsiteX1" fmla="*/ 3613930 w 3613929"/>
              <a:gd name="connsiteY1" fmla="*/ 0 h 3978707"/>
              <a:gd name="connsiteX2" fmla="*/ 1102137 w 3613929"/>
              <a:gd name="connsiteY2" fmla="*/ 1711203 h 3978707"/>
              <a:gd name="connsiteX3" fmla="*/ 2206547 w 3613929"/>
              <a:gd name="connsiteY3" fmla="*/ 1656570 h 3978707"/>
              <a:gd name="connsiteX4" fmla="*/ 1965024 w 3613929"/>
              <a:gd name="connsiteY4" fmla="*/ 1954998 h 3978707"/>
              <a:gd name="connsiteX5" fmla="*/ 1700597 w 3613929"/>
              <a:gd name="connsiteY5" fmla="*/ 1866053 h 3978707"/>
              <a:gd name="connsiteX6" fmla="*/ 603584 w 3613929"/>
              <a:gd name="connsiteY6" fmla="*/ 1756343 h 3978707"/>
              <a:gd name="connsiteX7" fmla="*/ 163540 w 3613929"/>
              <a:gd name="connsiteY7" fmla="*/ 2042294 h 3978707"/>
              <a:gd name="connsiteX8" fmla="*/ 163095 w 3613929"/>
              <a:gd name="connsiteY8" fmla="*/ 2043185 h 3978707"/>
              <a:gd name="connsiteX9" fmla="*/ 161936 w 3613929"/>
              <a:gd name="connsiteY9" fmla="*/ 2046081 h 3978707"/>
              <a:gd name="connsiteX10" fmla="*/ 187470 w 3613929"/>
              <a:gd name="connsiteY10" fmla="*/ 2017562 h 3978707"/>
              <a:gd name="connsiteX11" fmla="*/ 191837 w 3613929"/>
              <a:gd name="connsiteY11" fmla="*/ 2013240 h 3978707"/>
              <a:gd name="connsiteX12" fmla="*/ 195625 w 3613929"/>
              <a:gd name="connsiteY12" fmla="*/ 2009586 h 3978707"/>
              <a:gd name="connsiteX13" fmla="*/ 780716 w 3613929"/>
              <a:gd name="connsiteY13" fmla="*/ 1861063 h 3978707"/>
              <a:gd name="connsiteX14" fmla="*/ 1760265 w 3613929"/>
              <a:gd name="connsiteY14" fmla="*/ 2128253 h 3978707"/>
              <a:gd name="connsiteX15" fmla="*/ 1794711 w 3613929"/>
              <a:gd name="connsiteY15" fmla="*/ 2145454 h 3978707"/>
              <a:gd name="connsiteX16" fmla="*/ 1795468 w 3613929"/>
              <a:gd name="connsiteY16" fmla="*/ 2144607 h 3978707"/>
              <a:gd name="connsiteX17" fmla="*/ 1795780 w 3613929"/>
              <a:gd name="connsiteY17" fmla="*/ 2144740 h 3978707"/>
              <a:gd name="connsiteX18" fmla="*/ 0 w 3613929"/>
              <a:gd name="connsiteY18" fmla="*/ 3788254 h 3978707"/>
              <a:gd name="connsiteX19" fmla="*/ 1407472 w 3613929"/>
              <a:gd name="connsiteY19" fmla="*/ 3788254 h 3978707"/>
              <a:gd name="connsiteX20" fmla="*/ 1536344 w 3613929"/>
              <a:gd name="connsiteY20" fmla="*/ 3632289 h 3978707"/>
              <a:gd name="connsiteX21" fmla="*/ 2159891 w 3613929"/>
              <a:gd name="connsiteY21" fmla="*/ 3893464 h 3978707"/>
              <a:gd name="connsiteX22" fmla="*/ 2159089 w 3613929"/>
              <a:gd name="connsiteY22" fmla="*/ 3895424 h 3978707"/>
              <a:gd name="connsiteX23" fmla="*/ 2662232 w 3613929"/>
              <a:gd name="connsiteY23" fmla="*/ 3977194 h 3978707"/>
              <a:gd name="connsiteX24" fmla="*/ 2662633 w 3613929"/>
              <a:gd name="connsiteY24" fmla="*/ 3977194 h 3978707"/>
              <a:gd name="connsiteX25" fmla="*/ 3564778 w 3613929"/>
              <a:gd name="connsiteY25" fmla="*/ 3460683 h 3978707"/>
              <a:gd name="connsiteX26" fmla="*/ 2537059 w 3613929"/>
              <a:gd name="connsiteY26" fmla="*/ 2235869 h 3978707"/>
              <a:gd name="connsiteX27" fmla="*/ 1642177 w 3613929"/>
              <a:gd name="connsiteY27" fmla="*/ 3499407 h 3978707"/>
              <a:gd name="connsiteX28" fmla="*/ 2362646 w 3613929"/>
              <a:gd name="connsiteY28" fmla="*/ 2504217 h 3978707"/>
              <a:gd name="connsiteX29" fmla="*/ 1642177 w 3613929"/>
              <a:gd name="connsiteY29" fmla="*/ 3499407 h 3978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613929" h="3978707">
                <a:moveTo>
                  <a:pt x="2537059" y="2235869"/>
                </a:moveTo>
                <a:cubicBezTo>
                  <a:pt x="2954243" y="1577964"/>
                  <a:pt x="3381631" y="783301"/>
                  <a:pt x="3613930" y="0"/>
                </a:cubicBezTo>
                <a:cubicBezTo>
                  <a:pt x="3613930" y="0"/>
                  <a:pt x="2558359" y="1042514"/>
                  <a:pt x="1102137" y="1711203"/>
                </a:cubicBezTo>
                <a:cubicBezTo>
                  <a:pt x="1102137" y="1711203"/>
                  <a:pt x="1615217" y="1734820"/>
                  <a:pt x="2206547" y="1656570"/>
                </a:cubicBezTo>
                <a:cubicBezTo>
                  <a:pt x="2133734" y="1753581"/>
                  <a:pt x="2052721" y="1853353"/>
                  <a:pt x="1965024" y="1954998"/>
                </a:cubicBezTo>
                <a:cubicBezTo>
                  <a:pt x="1878040" y="1922067"/>
                  <a:pt x="1789452" y="1892256"/>
                  <a:pt x="1700597" y="1866053"/>
                </a:cubicBezTo>
                <a:cubicBezTo>
                  <a:pt x="1279848" y="1735756"/>
                  <a:pt x="890337" y="1698859"/>
                  <a:pt x="603584" y="1756343"/>
                </a:cubicBezTo>
                <a:cubicBezTo>
                  <a:pt x="388932" y="1795379"/>
                  <a:pt x="228466" y="1886864"/>
                  <a:pt x="163540" y="2042294"/>
                </a:cubicBezTo>
                <a:cubicBezTo>
                  <a:pt x="163407" y="2042606"/>
                  <a:pt x="163228" y="2042873"/>
                  <a:pt x="163095" y="2043185"/>
                </a:cubicBezTo>
                <a:cubicBezTo>
                  <a:pt x="162605" y="2044121"/>
                  <a:pt x="162382" y="2045146"/>
                  <a:pt x="161936" y="2046081"/>
                </a:cubicBezTo>
                <a:cubicBezTo>
                  <a:pt x="169957" y="2036144"/>
                  <a:pt x="178513" y="2026653"/>
                  <a:pt x="187470" y="2017562"/>
                </a:cubicBezTo>
                <a:cubicBezTo>
                  <a:pt x="188896" y="2016136"/>
                  <a:pt x="190366" y="2014666"/>
                  <a:pt x="191837" y="2013240"/>
                </a:cubicBezTo>
                <a:cubicBezTo>
                  <a:pt x="193085" y="2011992"/>
                  <a:pt x="194332" y="2010789"/>
                  <a:pt x="195625" y="2009586"/>
                </a:cubicBezTo>
                <a:cubicBezTo>
                  <a:pt x="312509" y="1899786"/>
                  <a:pt x="522661" y="1849922"/>
                  <a:pt x="780716" y="1861063"/>
                </a:cubicBezTo>
                <a:cubicBezTo>
                  <a:pt x="1085249" y="1879065"/>
                  <a:pt x="1443032" y="1982804"/>
                  <a:pt x="1760265" y="2128253"/>
                </a:cubicBezTo>
                <a:cubicBezTo>
                  <a:pt x="1771717" y="2134001"/>
                  <a:pt x="1783125" y="2139750"/>
                  <a:pt x="1794711" y="2145454"/>
                </a:cubicBezTo>
                <a:cubicBezTo>
                  <a:pt x="1794978" y="2145186"/>
                  <a:pt x="1795201" y="2144919"/>
                  <a:pt x="1795468" y="2144607"/>
                </a:cubicBezTo>
                <a:cubicBezTo>
                  <a:pt x="1795557" y="2144651"/>
                  <a:pt x="1795691" y="2144696"/>
                  <a:pt x="1795780" y="2144740"/>
                </a:cubicBezTo>
                <a:cubicBezTo>
                  <a:pt x="1291345" y="2692579"/>
                  <a:pt x="622968" y="3280031"/>
                  <a:pt x="0" y="3788254"/>
                </a:cubicBezTo>
                <a:lnTo>
                  <a:pt x="1407472" y="3788254"/>
                </a:lnTo>
                <a:cubicBezTo>
                  <a:pt x="1407472" y="3788254"/>
                  <a:pt x="1454930" y="3732998"/>
                  <a:pt x="1536344" y="3632289"/>
                </a:cubicBezTo>
                <a:cubicBezTo>
                  <a:pt x="1748946" y="3752159"/>
                  <a:pt x="1959231" y="3837049"/>
                  <a:pt x="2159891" y="3893464"/>
                </a:cubicBezTo>
                <a:cubicBezTo>
                  <a:pt x="2159669" y="3894088"/>
                  <a:pt x="2159357" y="3894800"/>
                  <a:pt x="2159089" y="3895424"/>
                </a:cubicBezTo>
                <a:cubicBezTo>
                  <a:pt x="2336622" y="3945289"/>
                  <a:pt x="2505955" y="3971179"/>
                  <a:pt x="2662232" y="3977194"/>
                </a:cubicBezTo>
                <a:cubicBezTo>
                  <a:pt x="2662410" y="3977194"/>
                  <a:pt x="2662455" y="3977194"/>
                  <a:pt x="2662633" y="3977194"/>
                </a:cubicBezTo>
                <a:cubicBezTo>
                  <a:pt x="3017565" y="3993148"/>
                  <a:pt x="3534165" y="3887136"/>
                  <a:pt x="3564778" y="3460683"/>
                </a:cubicBezTo>
                <a:cubicBezTo>
                  <a:pt x="3539735" y="2913826"/>
                  <a:pt x="2963467" y="2503059"/>
                  <a:pt x="2537059" y="2235869"/>
                </a:cubicBezTo>
                <a:close/>
                <a:moveTo>
                  <a:pt x="1642177" y="3499407"/>
                </a:moveTo>
                <a:cubicBezTo>
                  <a:pt x="1820645" y="3272545"/>
                  <a:pt x="2082533" y="2925100"/>
                  <a:pt x="2362646" y="2504217"/>
                </a:cubicBezTo>
                <a:cubicBezTo>
                  <a:pt x="3201381" y="3190106"/>
                  <a:pt x="2585052" y="3884507"/>
                  <a:pt x="1642177" y="3499407"/>
                </a:cubicBezTo>
                <a:close/>
              </a:path>
            </a:pathLst>
          </a:custGeom>
          <a:solidFill>
            <a:schemeClr val="bg1">
              <a:lumMod val="85000"/>
              <a:alpha val="20000"/>
            </a:schemeClr>
          </a:solidFill>
          <a:ln w="4453" cap="flat">
            <a:noFill/>
            <a:prstDash val="solid"/>
            <a:miter/>
          </a:ln>
        </p:spPr>
        <p:txBody>
          <a:bodyPr rtlCol="0" anchor="ctr"/>
          <a:lstStyle/>
          <a:p>
            <a:endParaRPr lang="zh-TW" altLang="en-US">
              <a:latin typeface="Microsoft YaHei" panose="020B0503020204020204" pitchFamily="34" charset="-122"/>
              <a:ea typeface="Microsoft YaHei" panose="020B0503020204020204" pitchFamily="34" charset="-122"/>
            </a:endParaRPr>
          </a:p>
        </p:txBody>
      </p:sp>
      <p:sp>
        <p:nvSpPr>
          <p:cNvPr id="8" name="手繪多邊形: 圖案 19">
            <a:extLst>
              <a:ext uri="{FF2B5EF4-FFF2-40B4-BE49-F238E27FC236}">
                <a16:creationId xmlns:a16="http://schemas.microsoft.com/office/drawing/2014/main" id="{707F15B5-1A08-4568-9F83-E2198E34B9B7}"/>
              </a:ext>
            </a:extLst>
          </p:cNvPr>
          <p:cNvSpPr/>
          <p:nvPr userDrawn="1"/>
        </p:nvSpPr>
        <p:spPr>
          <a:xfrm rot="18900000">
            <a:off x="5182044" y="-2479730"/>
            <a:ext cx="4665395" cy="4665397"/>
          </a:xfrm>
          <a:custGeom>
            <a:avLst/>
            <a:gdLst>
              <a:gd name="connsiteX0" fmla="*/ 2919546 w 2919545"/>
              <a:gd name="connsiteY0" fmla="*/ 1459773 h 2919546"/>
              <a:gd name="connsiteX1" fmla="*/ 1459773 w 2919545"/>
              <a:gd name="connsiteY1" fmla="*/ 2919546 h 2919546"/>
              <a:gd name="connsiteX2" fmla="*/ 0 w 2919545"/>
              <a:gd name="connsiteY2" fmla="*/ 1459773 h 2919546"/>
              <a:gd name="connsiteX3" fmla="*/ 1459773 w 2919545"/>
              <a:gd name="connsiteY3" fmla="*/ 0 h 2919546"/>
              <a:gd name="connsiteX4" fmla="*/ 2919546 w 2919545"/>
              <a:gd name="connsiteY4" fmla="*/ 1459773 h 2919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9545" h="2919546">
                <a:moveTo>
                  <a:pt x="2919546" y="1459773"/>
                </a:moveTo>
                <a:cubicBezTo>
                  <a:pt x="2919546" y="2265984"/>
                  <a:pt x="2265984" y="2919546"/>
                  <a:pt x="1459773" y="2919546"/>
                </a:cubicBezTo>
                <a:cubicBezTo>
                  <a:pt x="653563" y="2919546"/>
                  <a:pt x="0" y="2265983"/>
                  <a:pt x="0" y="1459773"/>
                </a:cubicBezTo>
                <a:cubicBezTo>
                  <a:pt x="0" y="653563"/>
                  <a:pt x="653563" y="0"/>
                  <a:pt x="1459773" y="0"/>
                </a:cubicBezTo>
                <a:cubicBezTo>
                  <a:pt x="2265984" y="0"/>
                  <a:pt x="2919546" y="653563"/>
                  <a:pt x="2919546" y="1459773"/>
                </a:cubicBezTo>
                <a:close/>
              </a:path>
            </a:pathLst>
          </a:custGeom>
          <a:solidFill>
            <a:srgbClr val="E3E2E2"/>
          </a:solidFill>
          <a:ln w="4453" cap="flat">
            <a:noFill/>
            <a:prstDash val="solid"/>
            <a:miter/>
          </a:ln>
        </p:spPr>
        <p:txBody>
          <a:bodyPr rtlCol="0" anchor="ctr"/>
          <a:lstStyle/>
          <a:p>
            <a:endParaRPr lang="zh-TW" altLang="en-US">
              <a:latin typeface="Microsoft YaHei" panose="020B0503020204020204" pitchFamily="34" charset="-122"/>
              <a:ea typeface="Microsoft YaHei" panose="020B0503020204020204" pitchFamily="34" charset="-122"/>
            </a:endParaRPr>
          </a:p>
        </p:txBody>
      </p:sp>
      <p:sp>
        <p:nvSpPr>
          <p:cNvPr id="9" name="手繪多邊形: 圖案 20">
            <a:extLst>
              <a:ext uri="{FF2B5EF4-FFF2-40B4-BE49-F238E27FC236}">
                <a16:creationId xmlns:a16="http://schemas.microsoft.com/office/drawing/2014/main" id="{B440BF4E-0C2C-40C8-9D25-AD547C7F520C}"/>
              </a:ext>
            </a:extLst>
          </p:cNvPr>
          <p:cNvSpPr/>
          <p:nvPr userDrawn="1"/>
        </p:nvSpPr>
        <p:spPr>
          <a:xfrm rot="18900000">
            <a:off x="7189471" y="4185376"/>
            <a:ext cx="4665395" cy="4665397"/>
          </a:xfrm>
          <a:custGeom>
            <a:avLst/>
            <a:gdLst>
              <a:gd name="connsiteX0" fmla="*/ 2919546 w 2919545"/>
              <a:gd name="connsiteY0" fmla="*/ 1459773 h 2919546"/>
              <a:gd name="connsiteX1" fmla="*/ 1459773 w 2919545"/>
              <a:gd name="connsiteY1" fmla="*/ 2919546 h 2919546"/>
              <a:gd name="connsiteX2" fmla="*/ 0 w 2919545"/>
              <a:gd name="connsiteY2" fmla="*/ 1459773 h 2919546"/>
              <a:gd name="connsiteX3" fmla="*/ 1459773 w 2919545"/>
              <a:gd name="connsiteY3" fmla="*/ 0 h 2919546"/>
              <a:gd name="connsiteX4" fmla="*/ 2919546 w 2919545"/>
              <a:gd name="connsiteY4" fmla="*/ 1459773 h 2919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9545" h="2919546">
                <a:moveTo>
                  <a:pt x="2919546" y="1459773"/>
                </a:moveTo>
                <a:cubicBezTo>
                  <a:pt x="2919546" y="2265983"/>
                  <a:pt x="2265983" y="2919546"/>
                  <a:pt x="1459773" y="2919546"/>
                </a:cubicBezTo>
                <a:cubicBezTo>
                  <a:pt x="653563" y="2919546"/>
                  <a:pt x="0" y="2265983"/>
                  <a:pt x="0" y="1459773"/>
                </a:cubicBezTo>
                <a:cubicBezTo>
                  <a:pt x="0" y="653563"/>
                  <a:pt x="653563" y="0"/>
                  <a:pt x="1459773" y="0"/>
                </a:cubicBezTo>
                <a:cubicBezTo>
                  <a:pt x="2265983" y="0"/>
                  <a:pt x="2919546" y="653563"/>
                  <a:pt x="2919546" y="1459773"/>
                </a:cubicBezTo>
                <a:close/>
              </a:path>
            </a:pathLst>
          </a:custGeom>
          <a:solidFill>
            <a:srgbClr val="ED7D31">
              <a:alpha val="66000"/>
            </a:srgbClr>
          </a:solidFill>
          <a:ln w="4453" cap="flat">
            <a:noFill/>
            <a:prstDash val="solid"/>
            <a:miter/>
          </a:ln>
        </p:spPr>
        <p:txBody>
          <a:bodyPr rtlCol="0" anchor="ctr"/>
          <a:lstStyle/>
          <a:p>
            <a:endParaRPr lang="zh-TW" altLang="en-US">
              <a:latin typeface="Microsoft YaHei" panose="020B0503020204020204" pitchFamily="34" charset="-122"/>
              <a:ea typeface="Microsoft YaHei" panose="020B0503020204020204" pitchFamily="34" charset="-122"/>
            </a:endParaRPr>
          </a:p>
        </p:txBody>
      </p:sp>
      <p:pic>
        <p:nvPicPr>
          <p:cNvPr id="10" name="圖片 9">
            <a:extLst>
              <a:ext uri="{FF2B5EF4-FFF2-40B4-BE49-F238E27FC236}">
                <a16:creationId xmlns:a16="http://schemas.microsoft.com/office/drawing/2014/main" id="{F7187746-DAB9-4058-9183-9D6A21F0F7CC}"/>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90500" y="6518075"/>
            <a:ext cx="12623800" cy="635994"/>
          </a:xfrm>
          <a:prstGeom prst="rect">
            <a:avLst/>
          </a:prstGeom>
        </p:spPr>
      </p:pic>
      <p:grpSp>
        <p:nvGrpSpPr>
          <p:cNvPr id="11" name="群組 10">
            <a:extLst>
              <a:ext uri="{FF2B5EF4-FFF2-40B4-BE49-F238E27FC236}">
                <a16:creationId xmlns:a16="http://schemas.microsoft.com/office/drawing/2014/main" id="{58C17DB0-471A-F276-4357-A46E33DB189D}"/>
              </a:ext>
            </a:extLst>
          </p:cNvPr>
          <p:cNvGrpSpPr/>
          <p:nvPr userDrawn="1"/>
        </p:nvGrpSpPr>
        <p:grpSpPr>
          <a:xfrm>
            <a:off x="10585370" y="89208"/>
            <a:ext cx="1517421" cy="457202"/>
            <a:chOff x="4498173" y="4704866"/>
            <a:chExt cx="2625382" cy="791033"/>
          </a:xfrm>
        </p:grpSpPr>
        <p:sp>
          <p:nvSpPr>
            <p:cNvPr id="12" name="橢圓 11">
              <a:extLst>
                <a:ext uri="{FF2B5EF4-FFF2-40B4-BE49-F238E27FC236}">
                  <a16:creationId xmlns:a16="http://schemas.microsoft.com/office/drawing/2014/main" id="{95946E0E-8A80-0D09-2BF2-D002D852A9C2}"/>
                </a:ext>
              </a:extLst>
            </p:cNvPr>
            <p:cNvSpPr/>
            <p:nvPr/>
          </p:nvSpPr>
          <p:spPr>
            <a:xfrm>
              <a:off x="4560679" y="4760611"/>
              <a:ext cx="630388" cy="6795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13" name="圖片 12">
              <a:extLst>
                <a:ext uri="{FF2B5EF4-FFF2-40B4-BE49-F238E27FC236}">
                  <a16:creationId xmlns:a16="http://schemas.microsoft.com/office/drawing/2014/main" id="{83E87BBE-CB78-853D-5BDC-46E6FE6F356E}"/>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498173" y="4704866"/>
              <a:ext cx="2625382" cy="791033"/>
            </a:xfrm>
            <a:prstGeom prst="rect">
              <a:avLst/>
            </a:prstGeom>
          </p:spPr>
        </p:pic>
      </p:grpSp>
      <p:sp>
        <p:nvSpPr>
          <p:cNvPr id="2" name="標題 1">
            <a:extLst>
              <a:ext uri="{FF2B5EF4-FFF2-40B4-BE49-F238E27FC236}">
                <a16:creationId xmlns:a16="http://schemas.microsoft.com/office/drawing/2014/main" id="{F3C14D39-E417-46D0-B652-E25246D46F24}"/>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dirty="0"/>
              <a:t>按一下以編輯母片標題樣式</a:t>
            </a:r>
          </a:p>
        </p:txBody>
      </p:sp>
      <p:sp>
        <p:nvSpPr>
          <p:cNvPr id="3" name="副標題 2">
            <a:extLst>
              <a:ext uri="{FF2B5EF4-FFF2-40B4-BE49-F238E27FC236}">
                <a16:creationId xmlns:a16="http://schemas.microsoft.com/office/drawing/2014/main" id="{131F0617-D5E5-45ED-944A-0FB119FF26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Tree>
    <p:extLst>
      <p:ext uri="{BB962C8B-B14F-4D97-AF65-F5344CB8AC3E}">
        <p14:creationId xmlns:p14="http://schemas.microsoft.com/office/powerpoint/2010/main" val="1241222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D0D12D2-F402-46DE-BCB3-44CC6689B52B}"/>
              </a:ext>
            </a:extLst>
          </p:cNvPr>
          <p:cNvSpPr>
            <a:spLocks noGrp="1"/>
          </p:cNvSpPr>
          <p:nvPr>
            <p:ph type="title"/>
          </p:nvPr>
        </p:nvSpPr>
        <p:spPr/>
        <p:txBody>
          <a:bodyPr/>
          <a:lstStyle/>
          <a:p>
            <a:r>
              <a:rPr lang="zh-TW" altLang="en-US" dirty="0"/>
              <a:t>按一下以編輯母片標題樣式</a:t>
            </a:r>
          </a:p>
        </p:txBody>
      </p:sp>
      <p:sp>
        <p:nvSpPr>
          <p:cNvPr id="3" name="直排文字版面配置區 2">
            <a:extLst>
              <a:ext uri="{FF2B5EF4-FFF2-40B4-BE49-F238E27FC236}">
                <a16:creationId xmlns:a16="http://schemas.microsoft.com/office/drawing/2014/main" id="{E6299B69-688E-438F-B412-88294B037E15}"/>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C100E913-1FA3-4AB5-91E6-AF92011113D8}"/>
              </a:ext>
            </a:extLst>
          </p:cNvPr>
          <p:cNvSpPr>
            <a:spLocks noGrp="1"/>
          </p:cNvSpPr>
          <p:nvPr>
            <p:ph type="dt" sz="half" idx="10"/>
          </p:nvPr>
        </p:nvSpPr>
        <p:spPr/>
        <p:txBody>
          <a:bodyPr/>
          <a:lstStyle/>
          <a:p>
            <a:fld id="{9E6CB254-833D-475C-8EB2-8F5D836033AE}" type="datetime1">
              <a:rPr lang="zh-TW" altLang="en-US" smtClean="0"/>
              <a:t>2026/1/5</a:t>
            </a:fld>
            <a:endParaRPr lang="zh-TW" altLang="en-US"/>
          </a:p>
        </p:txBody>
      </p:sp>
      <p:sp>
        <p:nvSpPr>
          <p:cNvPr id="5" name="頁尾版面配置區 4">
            <a:extLst>
              <a:ext uri="{FF2B5EF4-FFF2-40B4-BE49-F238E27FC236}">
                <a16:creationId xmlns:a16="http://schemas.microsoft.com/office/drawing/2014/main" id="{FC9C9D48-94FC-4537-A6E4-BA96FDECCA35}"/>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4D0B7F91-BC55-4EB5-B910-E626CC9426CD}"/>
              </a:ext>
            </a:extLst>
          </p:cNvPr>
          <p:cNvSpPr>
            <a:spLocks noGrp="1"/>
          </p:cNvSpPr>
          <p:nvPr>
            <p:ph type="sldNum" sz="quarter" idx="12"/>
          </p:nvPr>
        </p:nvSpPr>
        <p:spPr/>
        <p:txBody>
          <a:bodyPr/>
          <a:lstStyle/>
          <a:p>
            <a:fld id="{5B2E8E5C-F66D-4E98-A204-41E459C973BF}" type="slidenum">
              <a:rPr lang="zh-TW" altLang="en-US" smtClean="0"/>
              <a:t>‹#›</a:t>
            </a:fld>
            <a:endParaRPr lang="zh-TW" altLang="en-US"/>
          </a:p>
        </p:txBody>
      </p:sp>
    </p:spTree>
    <p:extLst>
      <p:ext uri="{BB962C8B-B14F-4D97-AF65-F5344CB8AC3E}">
        <p14:creationId xmlns:p14="http://schemas.microsoft.com/office/powerpoint/2010/main" val="658017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DB94B976-FCDC-4F17-863C-223E9F084F7E}"/>
              </a:ext>
            </a:extLst>
          </p:cNvPr>
          <p:cNvSpPr>
            <a:spLocks noGrp="1"/>
          </p:cNvSpPr>
          <p:nvPr>
            <p:ph type="title" orient="vert"/>
          </p:nvPr>
        </p:nvSpPr>
        <p:spPr>
          <a:xfrm>
            <a:off x="8724900" y="365125"/>
            <a:ext cx="2628900" cy="5811838"/>
          </a:xfrm>
        </p:spPr>
        <p:txBody>
          <a:bodyPr vert="eaVert"/>
          <a:lstStyle/>
          <a:p>
            <a:r>
              <a:rPr lang="zh-TW" altLang="en-US" dirty="0"/>
              <a:t>按一下以編輯母片標題樣式</a:t>
            </a:r>
          </a:p>
        </p:txBody>
      </p:sp>
      <p:sp>
        <p:nvSpPr>
          <p:cNvPr id="3" name="直排文字版面配置區 2">
            <a:extLst>
              <a:ext uri="{FF2B5EF4-FFF2-40B4-BE49-F238E27FC236}">
                <a16:creationId xmlns:a16="http://schemas.microsoft.com/office/drawing/2014/main" id="{97C15B6A-192C-434E-9892-AA585BC1A562}"/>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159FF82A-DFAD-47FE-A1AC-6D308B2711B0}"/>
              </a:ext>
            </a:extLst>
          </p:cNvPr>
          <p:cNvSpPr>
            <a:spLocks noGrp="1"/>
          </p:cNvSpPr>
          <p:nvPr>
            <p:ph type="dt" sz="half" idx="10"/>
          </p:nvPr>
        </p:nvSpPr>
        <p:spPr/>
        <p:txBody>
          <a:bodyPr/>
          <a:lstStyle/>
          <a:p>
            <a:fld id="{ABB44D8A-5C13-4281-B962-3BE25F295911}" type="datetime1">
              <a:rPr lang="zh-TW" altLang="en-US" smtClean="0"/>
              <a:t>2026/1/5</a:t>
            </a:fld>
            <a:endParaRPr lang="zh-TW" altLang="en-US"/>
          </a:p>
        </p:txBody>
      </p:sp>
      <p:sp>
        <p:nvSpPr>
          <p:cNvPr id="5" name="頁尾版面配置區 4">
            <a:extLst>
              <a:ext uri="{FF2B5EF4-FFF2-40B4-BE49-F238E27FC236}">
                <a16:creationId xmlns:a16="http://schemas.microsoft.com/office/drawing/2014/main" id="{6A56B2FF-9236-4FFC-BFB8-60A00A4F4A7D}"/>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5534E74A-CDC2-4F05-9847-AD8F5FDC6583}"/>
              </a:ext>
            </a:extLst>
          </p:cNvPr>
          <p:cNvSpPr>
            <a:spLocks noGrp="1"/>
          </p:cNvSpPr>
          <p:nvPr>
            <p:ph type="sldNum" sz="quarter" idx="12"/>
          </p:nvPr>
        </p:nvSpPr>
        <p:spPr/>
        <p:txBody>
          <a:bodyPr/>
          <a:lstStyle/>
          <a:p>
            <a:fld id="{5B2E8E5C-F66D-4E98-A204-41E459C973BF}" type="slidenum">
              <a:rPr lang="zh-TW" altLang="en-US" smtClean="0"/>
              <a:t>‹#›</a:t>
            </a:fld>
            <a:endParaRPr lang="zh-TW" altLang="en-US"/>
          </a:p>
        </p:txBody>
      </p:sp>
    </p:spTree>
    <p:extLst>
      <p:ext uri="{BB962C8B-B14F-4D97-AF65-F5344CB8AC3E}">
        <p14:creationId xmlns:p14="http://schemas.microsoft.com/office/powerpoint/2010/main" val="1854566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pic>
        <p:nvPicPr>
          <p:cNvPr id="16" name="圖片 15">
            <a:extLst>
              <a:ext uri="{FF2B5EF4-FFF2-40B4-BE49-F238E27FC236}">
                <a16:creationId xmlns:a16="http://schemas.microsoft.com/office/drawing/2014/main" id="{E5B18B92-2669-4A90-9933-C777A656CE5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90500" y="6518075"/>
            <a:ext cx="12623800" cy="635994"/>
          </a:xfrm>
          <a:prstGeom prst="rect">
            <a:avLst/>
          </a:prstGeom>
        </p:spPr>
      </p:pic>
      <p:sp>
        <p:nvSpPr>
          <p:cNvPr id="17" name="副標題 2">
            <a:extLst>
              <a:ext uri="{FF2B5EF4-FFF2-40B4-BE49-F238E27FC236}">
                <a16:creationId xmlns:a16="http://schemas.microsoft.com/office/drawing/2014/main" id="{5BCF5D38-F34C-4261-8487-3AE959DFB935}"/>
              </a:ext>
            </a:extLst>
          </p:cNvPr>
          <p:cNvSpPr txBox="1">
            <a:spLocks/>
          </p:cNvSpPr>
          <p:nvPr userDrawn="1"/>
        </p:nvSpPr>
        <p:spPr>
          <a:xfrm rot="5400000">
            <a:off x="-2607181" y="3316828"/>
            <a:ext cx="5908675" cy="8230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TW" sz="6600" spc="300" dirty="0">
                <a:solidFill>
                  <a:schemeClr val="bg1"/>
                </a:solidFill>
                <a:latin typeface="Microsoft YaHei" panose="020B0503020204020204" pitchFamily="34" charset="-122"/>
                <a:ea typeface="Microsoft YaHei" panose="020B0503020204020204" pitchFamily="34" charset="-122"/>
              </a:rPr>
              <a:t>CONTENTS</a:t>
            </a:r>
            <a:endParaRPr lang="zh-TW" altLang="en-US" sz="6600" spc="300" dirty="0">
              <a:solidFill>
                <a:schemeClr val="bg1"/>
              </a:solidFill>
              <a:latin typeface="Microsoft YaHei" panose="020B0503020204020204" pitchFamily="34" charset="-122"/>
              <a:ea typeface="Microsoft YaHei" panose="020B0503020204020204" pitchFamily="34" charset="-122"/>
            </a:endParaRPr>
          </a:p>
        </p:txBody>
      </p:sp>
      <p:grpSp>
        <p:nvGrpSpPr>
          <p:cNvPr id="18" name="群組 17">
            <a:extLst>
              <a:ext uri="{FF2B5EF4-FFF2-40B4-BE49-F238E27FC236}">
                <a16:creationId xmlns:a16="http://schemas.microsoft.com/office/drawing/2014/main" id="{58C17DB0-471A-F276-4357-A46E33DB189D}"/>
              </a:ext>
            </a:extLst>
          </p:cNvPr>
          <p:cNvGrpSpPr/>
          <p:nvPr userDrawn="1"/>
        </p:nvGrpSpPr>
        <p:grpSpPr>
          <a:xfrm>
            <a:off x="10585370" y="89208"/>
            <a:ext cx="1517421" cy="457202"/>
            <a:chOff x="4498173" y="4704866"/>
            <a:chExt cx="2625382" cy="791033"/>
          </a:xfrm>
        </p:grpSpPr>
        <p:sp>
          <p:nvSpPr>
            <p:cNvPr id="19" name="橢圓 18">
              <a:extLst>
                <a:ext uri="{FF2B5EF4-FFF2-40B4-BE49-F238E27FC236}">
                  <a16:creationId xmlns:a16="http://schemas.microsoft.com/office/drawing/2014/main" id="{95946E0E-8A80-0D09-2BF2-D002D852A9C2}"/>
                </a:ext>
              </a:extLst>
            </p:cNvPr>
            <p:cNvSpPr/>
            <p:nvPr/>
          </p:nvSpPr>
          <p:spPr>
            <a:xfrm>
              <a:off x="4560679" y="4760611"/>
              <a:ext cx="630388" cy="6795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20" name="圖片 19">
              <a:extLst>
                <a:ext uri="{FF2B5EF4-FFF2-40B4-BE49-F238E27FC236}">
                  <a16:creationId xmlns:a16="http://schemas.microsoft.com/office/drawing/2014/main" id="{83E87BBE-CB78-853D-5BDC-46E6FE6F356E}"/>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498173" y="4704866"/>
              <a:ext cx="2625382" cy="791033"/>
            </a:xfrm>
            <a:prstGeom prst="rect">
              <a:avLst/>
            </a:prstGeom>
          </p:spPr>
        </p:pic>
      </p:grpSp>
      <p:sp>
        <p:nvSpPr>
          <p:cNvPr id="2" name="標題 1">
            <a:extLst>
              <a:ext uri="{FF2B5EF4-FFF2-40B4-BE49-F238E27FC236}">
                <a16:creationId xmlns:a16="http://schemas.microsoft.com/office/drawing/2014/main" id="{ED67823F-DF83-43CF-87EF-5B50D71BDEA8}"/>
              </a:ext>
            </a:extLst>
          </p:cNvPr>
          <p:cNvSpPr>
            <a:spLocks noGrp="1"/>
          </p:cNvSpPr>
          <p:nvPr>
            <p:ph type="title"/>
          </p:nvPr>
        </p:nvSpPr>
        <p:spPr/>
        <p:txBody>
          <a:bodyPr/>
          <a:lstStyle/>
          <a:p>
            <a:r>
              <a:rPr lang="zh-TW" altLang="en-US" dirty="0"/>
              <a:t>按一下以編輯母片標題樣式</a:t>
            </a:r>
          </a:p>
        </p:txBody>
      </p:sp>
      <p:sp>
        <p:nvSpPr>
          <p:cNvPr id="3" name="內容版面配置區 2">
            <a:extLst>
              <a:ext uri="{FF2B5EF4-FFF2-40B4-BE49-F238E27FC236}">
                <a16:creationId xmlns:a16="http://schemas.microsoft.com/office/drawing/2014/main" id="{B5E44C3B-359B-43B9-A219-535FB66F1731}"/>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F5154754-E00B-46C3-B409-8911B2E5D8CD}"/>
              </a:ext>
            </a:extLst>
          </p:cNvPr>
          <p:cNvSpPr>
            <a:spLocks noGrp="1"/>
          </p:cNvSpPr>
          <p:nvPr>
            <p:ph type="dt" sz="half" idx="10"/>
          </p:nvPr>
        </p:nvSpPr>
        <p:spPr/>
        <p:txBody>
          <a:bodyPr/>
          <a:lstStyle/>
          <a:p>
            <a:fld id="{D35968DD-DA3F-4A05-861B-A8C88C62987A}" type="datetime1">
              <a:rPr lang="zh-TW" altLang="en-US" smtClean="0"/>
              <a:t>2026/1/5</a:t>
            </a:fld>
            <a:endParaRPr lang="zh-TW" altLang="en-US"/>
          </a:p>
        </p:txBody>
      </p:sp>
      <p:sp>
        <p:nvSpPr>
          <p:cNvPr id="5" name="頁尾版面配置區 4">
            <a:extLst>
              <a:ext uri="{FF2B5EF4-FFF2-40B4-BE49-F238E27FC236}">
                <a16:creationId xmlns:a16="http://schemas.microsoft.com/office/drawing/2014/main" id="{556BBE9B-CE31-4579-9AAA-B8ED8A669FFC}"/>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3B99798C-8408-4C55-8DBE-EB5202EA7849}"/>
              </a:ext>
            </a:extLst>
          </p:cNvPr>
          <p:cNvSpPr>
            <a:spLocks noGrp="1"/>
          </p:cNvSpPr>
          <p:nvPr>
            <p:ph type="sldNum" sz="quarter" idx="12"/>
          </p:nvPr>
        </p:nvSpPr>
        <p:spPr>
          <a:xfrm>
            <a:off x="9217351" y="6380266"/>
            <a:ext cx="2743200" cy="365125"/>
          </a:xfrm>
        </p:spPr>
        <p:txBody>
          <a:bodyPr/>
          <a:lstStyle>
            <a:lvl1pPr>
              <a:defRPr b="1">
                <a:solidFill>
                  <a:schemeClr val="bg2">
                    <a:lumMod val="50000"/>
                  </a:schemeClr>
                </a:solidFill>
                <a:latin typeface="Microsoft YaHei" panose="020B0503020204020204" pitchFamily="34" charset="-122"/>
                <a:ea typeface="Microsoft YaHei" panose="020B0503020204020204" pitchFamily="34" charset="-122"/>
              </a:defRPr>
            </a:lvl1pPr>
          </a:lstStyle>
          <a:p>
            <a:fld id="{5B2E8E5C-F66D-4E98-A204-41E459C973BF}" type="slidenum">
              <a:rPr lang="zh-TW" altLang="en-US" smtClean="0"/>
              <a:pPr/>
              <a:t>‹#›</a:t>
            </a:fld>
            <a:endParaRPr lang="zh-TW" altLang="en-US"/>
          </a:p>
        </p:txBody>
      </p:sp>
    </p:spTree>
    <p:extLst>
      <p:ext uri="{BB962C8B-B14F-4D97-AF65-F5344CB8AC3E}">
        <p14:creationId xmlns:p14="http://schemas.microsoft.com/office/powerpoint/2010/main" val="3318111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CD4B5FD-9A7A-4FFB-85C6-5EB2B02A76EA}"/>
              </a:ext>
            </a:extLst>
          </p:cNvPr>
          <p:cNvSpPr>
            <a:spLocks noGrp="1"/>
          </p:cNvSpPr>
          <p:nvPr>
            <p:ph type="title"/>
          </p:nvPr>
        </p:nvSpPr>
        <p:spPr>
          <a:xfrm>
            <a:off x="831850" y="1709738"/>
            <a:ext cx="10515600" cy="2852737"/>
          </a:xfrm>
        </p:spPr>
        <p:txBody>
          <a:bodyPr anchor="b"/>
          <a:lstStyle>
            <a:lvl1pPr>
              <a:defRPr sz="6000"/>
            </a:lvl1p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DE31413F-7842-464B-B3AC-5D0FAF7262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6B5837D4-0AC2-4A60-8684-F24003512CFF}"/>
              </a:ext>
            </a:extLst>
          </p:cNvPr>
          <p:cNvSpPr>
            <a:spLocks noGrp="1"/>
          </p:cNvSpPr>
          <p:nvPr>
            <p:ph type="dt" sz="half" idx="10"/>
          </p:nvPr>
        </p:nvSpPr>
        <p:spPr/>
        <p:txBody>
          <a:bodyPr/>
          <a:lstStyle/>
          <a:p>
            <a:fld id="{BB4AD02C-B8F8-4778-99C9-A5951A695645}" type="datetime1">
              <a:rPr lang="zh-TW" altLang="en-US" smtClean="0"/>
              <a:t>2026/1/5</a:t>
            </a:fld>
            <a:endParaRPr lang="zh-TW" altLang="en-US"/>
          </a:p>
        </p:txBody>
      </p:sp>
      <p:sp>
        <p:nvSpPr>
          <p:cNvPr id="5" name="頁尾版面配置區 4">
            <a:extLst>
              <a:ext uri="{FF2B5EF4-FFF2-40B4-BE49-F238E27FC236}">
                <a16:creationId xmlns:a16="http://schemas.microsoft.com/office/drawing/2014/main" id="{E14D212B-0A97-4509-AA2D-FB60A60F5C6C}"/>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318E1268-9DEB-4E92-A3F0-9F91820F4D3A}"/>
              </a:ext>
            </a:extLst>
          </p:cNvPr>
          <p:cNvSpPr>
            <a:spLocks noGrp="1"/>
          </p:cNvSpPr>
          <p:nvPr>
            <p:ph type="sldNum" sz="quarter" idx="12"/>
          </p:nvPr>
        </p:nvSpPr>
        <p:spPr/>
        <p:txBody>
          <a:bodyPr/>
          <a:lstStyle/>
          <a:p>
            <a:fld id="{5B2E8E5C-F66D-4E98-A204-41E459C973BF}" type="slidenum">
              <a:rPr lang="zh-TW" altLang="en-US" smtClean="0"/>
              <a:t>‹#›</a:t>
            </a:fld>
            <a:endParaRPr lang="zh-TW" altLang="en-US"/>
          </a:p>
        </p:txBody>
      </p:sp>
    </p:spTree>
    <p:extLst>
      <p:ext uri="{BB962C8B-B14F-4D97-AF65-F5344CB8AC3E}">
        <p14:creationId xmlns:p14="http://schemas.microsoft.com/office/powerpoint/2010/main" val="393290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908C70F-66D8-4DB9-B384-2AFC8812B6DC}"/>
              </a:ext>
            </a:extLst>
          </p:cNvPr>
          <p:cNvSpPr>
            <a:spLocks noGrp="1"/>
          </p:cNvSpPr>
          <p:nvPr>
            <p:ph type="title"/>
          </p:nvPr>
        </p:nvSpPr>
        <p:spPr/>
        <p:txBody>
          <a:bodyPr/>
          <a:lstStyle/>
          <a:p>
            <a:r>
              <a:rPr lang="zh-TW" altLang="en-US" dirty="0"/>
              <a:t>按一下以編輯母片標題樣式</a:t>
            </a:r>
          </a:p>
        </p:txBody>
      </p:sp>
      <p:sp>
        <p:nvSpPr>
          <p:cNvPr id="3" name="內容版面配置區 2">
            <a:extLst>
              <a:ext uri="{FF2B5EF4-FFF2-40B4-BE49-F238E27FC236}">
                <a16:creationId xmlns:a16="http://schemas.microsoft.com/office/drawing/2014/main" id="{DE249A98-3D3A-4FB4-9F90-D8082E1B3E8E}"/>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83831C32-CC8E-4F3E-84B5-79930BD0344B}"/>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0B50E238-F1B4-4899-919A-99CBFB9A3168}"/>
              </a:ext>
            </a:extLst>
          </p:cNvPr>
          <p:cNvSpPr>
            <a:spLocks noGrp="1"/>
          </p:cNvSpPr>
          <p:nvPr>
            <p:ph type="dt" sz="half" idx="10"/>
          </p:nvPr>
        </p:nvSpPr>
        <p:spPr/>
        <p:txBody>
          <a:bodyPr/>
          <a:lstStyle/>
          <a:p>
            <a:fld id="{227BD355-2000-4027-A451-DCA759FB06C7}" type="datetime1">
              <a:rPr lang="zh-TW" altLang="en-US" smtClean="0"/>
              <a:t>2026/1/5</a:t>
            </a:fld>
            <a:endParaRPr lang="zh-TW" altLang="en-US"/>
          </a:p>
        </p:txBody>
      </p:sp>
      <p:sp>
        <p:nvSpPr>
          <p:cNvPr id="6" name="頁尾版面配置區 5">
            <a:extLst>
              <a:ext uri="{FF2B5EF4-FFF2-40B4-BE49-F238E27FC236}">
                <a16:creationId xmlns:a16="http://schemas.microsoft.com/office/drawing/2014/main" id="{785DFBAC-F349-4BCC-A693-20225754A9AC}"/>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2B2AE679-BF06-4C68-9023-9833C498C71C}"/>
              </a:ext>
            </a:extLst>
          </p:cNvPr>
          <p:cNvSpPr>
            <a:spLocks noGrp="1"/>
          </p:cNvSpPr>
          <p:nvPr>
            <p:ph type="sldNum" sz="quarter" idx="12"/>
          </p:nvPr>
        </p:nvSpPr>
        <p:spPr/>
        <p:txBody>
          <a:bodyPr/>
          <a:lstStyle/>
          <a:p>
            <a:fld id="{5B2E8E5C-F66D-4E98-A204-41E459C973BF}" type="slidenum">
              <a:rPr lang="zh-TW" altLang="en-US" smtClean="0"/>
              <a:t>‹#›</a:t>
            </a:fld>
            <a:endParaRPr lang="zh-TW" altLang="en-US"/>
          </a:p>
        </p:txBody>
      </p:sp>
    </p:spTree>
    <p:extLst>
      <p:ext uri="{BB962C8B-B14F-4D97-AF65-F5344CB8AC3E}">
        <p14:creationId xmlns:p14="http://schemas.microsoft.com/office/powerpoint/2010/main" val="735293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1D86E62-72D5-437C-97CB-353C1DCC88AE}"/>
              </a:ext>
            </a:extLst>
          </p:cNvPr>
          <p:cNvSpPr>
            <a:spLocks noGrp="1"/>
          </p:cNvSpPr>
          <p:nvPr>
            <p:ph type="title"/>
          </p:nvPr>
        </p:nvSpPr>
        <p:spPr>
          <a:xfrm>
            <a:off x="839788" y="365125"/>
            <a:ext cx="10515600" cy="1325563"/>
          </a:xfrm>
        </p:spPr>
        <p:txBody>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CBB14F85-0E2C-4B1B-BB39-A1A86FBC06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BC4C8C47-B77F-4931-91C3-6AA91F93E89C}"/>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BD2236E6-F504-484B-9FD2-F72F2A5806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D10BA562-89A1-4B3A-AFE3-CB1DAB72870E}"/>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7C39AEF2-3C9C-4382-AB7F-2314D1634D4E}"/>
              </a:ext>
            </a:extLst>
          </p:cNvPr>
          <p:cNvSpPr>
            <a:spLocks noGrp="1"/>
          </p:cNvSpPr>
          <p:nvPr>
            <p:ph type="dt" sz="half" idx="10"/>
          </p:nvPr>
        </p:nvSpPr>
        <p:spPr/>
        <p:txBody>
          <a:bodyPr/>
          <a:lstStyle/>
          <a:p>
            <a:fld id="{BCA83E6E-6E94-4DEF-B8AA-BCE1F024376D}" type="datetime1">
              <a:rPr lang="zh-TW" altLang="en-US" smtClean="0"/>
              <a:t>2026/1/5</a:t>
            </a:fld>
            <a:endParaRPr lang="zh-TW" altLang="en-US"/>
          </a:p>
        </p:txBody>
      </p:sp>
      <p:sp>
        <p:nvSpPr>
          <p:cNvPr id="8" name="頁尾版面配置區 7">
            <a:extLst>
              <a:ext uri="{FF2B5EF4-FFF2-40B4-BE49-F238E27FC236}">
                <a16:creationId xmlns:a16="http://schemas.microsoft.com/office/drawing/2014/main" id="{2E0BB880-4285-4CCE-A0AE-C09F5DC4B6E4}"/>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B4F57FD2-A891-48A3-B404-1D27E501D52C}"/>
              </a:ext>
            </a:extLst>
          </p:cNvPr>
          <p:cNvSpPr>
            <a:spLocks noGrp="1"/>
          </p:cNvSpPr>
          <p:nvPr>
            <p:ph type="sldNum" sz="quarter" idx="12"/>
          </p:nvPr>
        </p:nvSpPr>
        <p:spPr/>
        <p:txBody>
          <a:bodyPr/>
          <a:lstStyle/>
          <a:p>
            <a:fld id="{5B2E8E5C-F66D-4E98-A204-41E459C973BF}" type="slidenum">
              <a:rPr lang="zh-TW" altLang="en-US" smtClean="0"/>
              <a:t>‹#›</a:t>
            </a:fld>
            <a:endParaRPr lang="zh-TW" altLang="en-US"/>
          </a:p>
        </p:txBody>
      </p:sp>
    </p:spTree>
    <p:extLst>
      <p:ext uri="{BB962C8B-B14F-4D97-AF65-F5344CB8AC3E}">
        <p14:creationId xmlns:p14="http://schemas.microsoft.com/office/powerpoint/2010/main" val="1781065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AD2A2AC-7C55-4868-93FC-FEE6A527EC48}"/>
              </a:ext>
            </a:extLst>
          </p:cNvPr>
          <p:cNvSpPr>
            <a:spLocks noGrp="1"/>
          </p:cNvSpPr>
          <p:nvPr>
            <p:ph type="title"/>
          </p:nvPr>
        </p:nvSpPr>
        <p:spPr/>
        <p:txBody>
          <a:body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6BB53430-4DE9-4125-B26C-7D25B0AFE896}"/>
              </a:ext>
            </a:extLst>
          </p:cNvPr>
          <p:cNvSpPr>
            <a:spLocks noGrp="1"/>
          </p:cNvSpPr>
          <p:nvPr>
            <p:ph type="dt" sz="half" idx="10"/>
          </p:nvPr>
        </p:nvSpPr>
        <p:spPr/>
        <p:txBody>
          <a:bodyPr/>
          <a:lstStyle/>
          <a:p>
            <a:fld id="{99D9646A-4C18-4D2A-8B04-6E10E9585B5F}" type="datetime1">
              <a:rPr lang="zh-TW" altLang="en-US" smtClean="0"/>
              <a:t>2026/1/5</a:t>
            </a:fld>
            <a:endParaRPr lang="zh-TW" altLang="en-US"/>
          </a:p>
        </p:txBody>
      </p:sp>
      <p:sp>
        <p:nvSpPr>
          <p:cNvPr id="4" name="頁尾版面配置區 3">
            <a:extLst>
              <a:ext uri="{FF2B5EF4-FFF2-40B4-BE49-F238E27FC236}">
                <a16:creationId xmlns:a16="http://schemas.microsoft.com/office/drawing/2014/main" id="{F1FAC521-AD59-4A6F-809A-22AF851EFB4F}"/>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93EB2335-BF48-48E7-9D4F-A8F9DFC30F6D}"/>
              </a:ext>
            </a:extLst>
          </p:cNvPr>
          <p:cNvSpPr>
            <a:spLocks noGrp="1"/>
          </p:cNvSpPr>
          <p:nvPr>
            <p:ph type="sldNum" sz="quarter" idx="12"/>
          </p:nvPr>
        </p:nvSpPr>
        <p:spPr/>
        <p:txBody>
          <a:bodyPr/>
          <a:lstStyle/>
          <a:p>
            <a:fld id="{5B2E8E5C-F66D-4E98-A204-41E459C973BF}" type="slidenum">
              <a:rPr lang="zh-TW" altLang="en-US" smtClean="0"/>
              <a:t>‹#›</a:t>
            </a:fld>
            <a:endParaRPr lang="zh-TW" altLang="en-US"/>
          </a:p>
        </p:txBody>
      </p:sp>
    </p:spTree>
    <p:extLst>
      <p:ext uri="{BB962C8B-B14F-4D97-AF65-F5344CB8AC3E}">
        <p14:creationId xmlns:p14="http://schemas.microsoft.com/office/powerpoint/2010/main" val="2144049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18FBA9CF-4F54-4C0A-960F-E706D305E9A8}"/>
              </a:ext>
            </a:extLst>
          </p:cNvPr>
          <p:cNvSpPr>
            <a:spLocks noGrp="1"/>
          </p:cNvSpPr>
          <p:nvPr>
            <p:ph type="dt" sz="half" idx="10"/>
          </p:nvPr>
        </p:nvSpPr>
        <p:spPr/>
        <p:txBody>
          <a:bodyPr/>
          <a:lstStyle/>
          <a:p>
            <a:fld id="{0CC2BF2B-F071-4A1C-8770-040EF3601A03}" type="datetime1">
              <a:rPr lang="zh-TW" altLang="en-US" smtClean="0"/>
              <a:t>2026/1/5</a:t>
            </a:fld>
            <a:endParaRPr lang="zh-TW" altLang="en-US"/>
          </a:p>
        </p:txBody>
      </p:sp>
      <p:sp>
        <p:nvSpPr>
          <p:cNvPr id="3" name="頁尾版面配置區 2">
            <a:extLst>
              <a:ext uri="{FF2B5EF4-FFF2-40B4-BE49-F238E27FC236}">
                <a16:creationId xmlns:a16="http://schemas.microsoft.com/office/drawing/2014/main" id="{D5B41663-88B8-4688-9286-41BD8E8098FF}"/>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CCB3B399-1057-4B13-A0C1-61503A147FC5}"/>
              </a:ext>
            </a:extLst>
          </p:cNvPr>
          <p:cNvSpPr>
            <a:spLocks noGrp="1"/>
          </p:cNvSpPr>
          <p:nvPr>
            <p:ph type="sldNum" sz="quarter" idx="12"/>
          </p:nvPr>
        </p:nvSpPr>
        <p:spPr/>
        <p:txBody>
          <a:bodyPr/>
          <a:lstStyle/>
          <a:p>
            <a:fld id="{5B2E8E5C-F66D-4E98-A204-41E459C973BF}" type="slidenum">
              <a:rPr lang="zh-TW" altLang="en-US" smtClean="0"/>
              <a:t>‹#›</a:t>
            </a:fld>
            <a:endParaRPr lang="zh-TW" altLang="en-US"/>
          </a:p>
        </p:txBody>
      </p:sp>
      <p:pic>
        <p:nvPicPr>
          <p:cNvPr id="5" name="圖片 4">
            <a:extLst>
              <a:ext uri="{FF2B5EF4-FFF2-40B4-BE49-F238E27FC236}">
                <a16:creationId xmlns:a16="http://schemas.microsoft.com/office/drawing/2014/main" id="{343E923B-99AE-435D-A85B-01C8FA24D45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4305" y="6546431"/>
            <a:ext cx="12623800" cy="635994"/>
          </a:xfrm>
          <a:prstGeom prst="rect">
            <a:avLst/>
          </a:prstGeom>
        </p:spPr>
      </p:pic>
      <p:grpSp>
        <p:nvGrpSpPr>
          <p:cNvPr id="6" name="群組 5">
            <a:extLst>
              <a:ext uri="{FF2B5EF4-FFF2-40B4-BE49-F238E27FC236}">
                <a16:creationId xmlns:a16="http://schemas.microsoft.com/office/drawing/2014/main" id="{1188B4C5-CCB7-D8D7-2342-E696E5B7DC5B}"/>
              </a:ext>
            </a:extLst>
          </p:cNvPr>
          <p:cNvGrpSpPr/>
          <p:nvPr userDrawn="1"/>
        </p:nvGrpSpPr>
        <p:grpSpPr>
          <a:xfrm>
            <a:off x="10585370" y="89208"/>
            <a:ext cx="1517421" cy="457202"/>
            <a:chOff x="4498173" y="4704866"/>
            <a:chExt cx="2625382" cy="791033"/>
          </a:xfrm>
        </p:grpSpPr>
        <p:sp>
          <p:nvSpPr>
            <p:cNvPr id="7" name="橢圓 6">
              <a:extLst>
                <a:ext uri="{FF2B5EF4-FFF2-40B4-BE49-F238E27FC236}">
                  <a16:creationId xmlns:a16="http://schemas.microsoft.com/office/drawing/2014/main" id="{7FA6F849-1C1F-CAED-4774-3046E9E3EFF7}"/>
                </a:ext>
              </a:extLst>
            </p:cNvPr>
            <p:cNvSpPr/>
            <p:nvPr/>
          </p:nvSpPr>
          <p:spPr>
            <a:xfrm>
              <a:off x="4560679" y="4760611"/>
              <a:ext cx="630388" cy="6795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8" name="圖片 7">
              <a:extLst>
                <a:ext uri="{FF2B5EF4-FFF2-40B4-BE49-F238E27FC236}">
                  <a16:creationId xmlns:a16="http://schemas.microsoft.com/office/drawing/2014/main" id="{EC438FAD-1108-0D9D-6D79-A2F98D9AD881}"/>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498173" y="4704866"/>
              <a:ext cx="2625382" cy="791033"/>
            </a:xfrm>
            <a:prstGeom prst="rect">
              <a:avLst/>
            </a:prstGeom>
          </p:spPr>
        </p:pic>
      </p:grpSp>
    </p:spTree>
    <p:extLst>
      <p:ext uri="{BB962C8B-B14F-4D97-AF65-F5344CB8AC3E}">
        <p14:creationId xmlns:p14="http://schemas.microsoft.com/office/powerpoint/2010/main" val="714442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E8A34A6-5A66-4A40-8164-418CE7E2708A}"/>
              </a:ext>
            </a:extLst>
          </p:cNvPr>
          <p:cNvSpPr>
            <a:spLocks noGrp="1"/>
          </p:cNvSpPr>
          <p:nvPr>
            <p:ph type="title"/>
          </p:nvPr>
        </p:nvSpPr>
        <p:spPr>
          <a:xfrm>
            <a:off x="839788" y="457200"/>
            <a:ext cx="3932237" cy="1600200"/>
          </a:xfrm>
        </p:spPr>
        <p:txBody>
          <a:bodyPr anchor="b"/>
          <a:lstStyle>
            <a:lvl1pPr>
              <a:defRPr sz="3200"/>
            </a:lvl1pPr>
          </a:lstStyle>
          <a:p>
            <a:r>
              <a:rPr lang="zh-TW" altLang="en-US" dirty="0"/>
              <a:t>按一下以編輯母片標題樣式</a:t>
            </a:r>
          </a:p>
        </p:txBody>
      </p:sp>
      <p:sp>
        <p:nvSpPr>
          <p:cNvPr id="3" name="內容版面配置區 2">
            <a:extLst>
              <a:ext uri="{FF2B5EF4-FFF2-40B4-BE49-F238E27FC236}">
                <a16:creationId xmlns:a16="http://schemas.microsoft.com/office/drawing/2014/main" id="{2E667AA5-CD72-45BF-9CFA-6F2187037F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4F6A0840-CA14-4CE4-AEAB-B8F8819E45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ED43672B-56EC-4F62-81A0-A3DDBEDCE4AF}"/>
              </a:ext>
            </a:extLst>
          </p:cNvPr>
          <p:cNvSpPr>
            <a:spLocks noGrp="1"/>
          </p:cNvSpPr>
          <p:nvPr>
            <p:ph type="dt" sz="half" idx="10"/>
          </p:nvPr>
        </p:nvSpPr>
        <p:spPr/>
        <p:txBody>
          <a:bodyPr/>
          <a:lstStyle/>
          <a:p>
            <a:fld id="{2A4E21D6-30EB-40FC-BAE1-DB93387FCA10}" type="datetime1">
              <a:rPr lang="zh-TW" altLang="en-US" smtClean="0"/>
              <a:t>2026/1/5</a:t>
            </a:fld>
            <a:endParaRPr lang="zh-TW" altLang="en-US"/>
          </a:p>
        </p:txBody>
      </p:sp>
      <p:sp>
        <p:nvSpPr>
          <p:cNvPr id="6" name="頁尾版面配置區 5">
            <a:extLst>
              <a:ext uri="{FF2B5EF4-FFF2-40B4-BE49-F238E27FC236}">
                <a16:creationId xmlns:a16="http://schemas.microsoft.com/office/drawing/2014/main" id="{EC1F6531-9B2E-44C1-8226-11B91A630E22}"/>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EC324EED-8DC1-407E-9BC6-C94BE18E3BCA}"/>
              </a:ext>
            </a:extLst>
          </p:cNvPr>
          <p:cNvSpPr>
            <a:spLocks noGrp="1"/>
          </p:cNvSpPr>
          <p:nvPr>
            <p:ph type="sldNum" sz="quarter" idx="12"/>
          </p:nvPr>
        </p:nvSpPr>
        <p:spPr/>
        <p:txBody>
          <a:bodyPr/>
          <a:lstStyle/>
          <a:p>
            <a:fld id="{5B2E8E5C-F66D-4E98-A204-41E459C973BF}" type="slidenum">
              <a:rPr lang="zh-TW" altLang="en-US" smtClean="0"/>
              <a:t>‹#›</a:t>
            </a:fld>
            <a:endParaRPr lang="zh-TW" altLang="en-US"/>
          </a:p>
        </p:txBody>
      </p:sp>
    </p:spTree>
    <p:extLst>
      <p:ext uri="{BB962C8B-B14F-4D97-AF65-F5344CB8AC3E}">
        <p14:creationId xmlns:p14="http://schemas.microsoft.com/office/powerpoint/2010/main" val="2791759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6FA608E-7778-41AD-90CB-666AC0AEAC1C}"/>
              </a:ext>
            </a:extLst>
          </p:cNvPr>
          <p:cNvSpPr>
            <a:spLocks noGrp="1"/>
          </p:cNvSpPr>
          <p:nvPr>
            <p:ph type="title"/>
          </p:nvPr>
        </p:nvSpPr>
        <p:spPr>
          <a:xfrm>
            <a:off x="839788" y="457200"/>
            <a:ext cx="3932237" cy="1600200"/>
          </a:xfrm>
        </p:spPr>
        <p:txBody>
          <a:bodyPr anchor="b"/>
          <a:lstStyle>
            <a:lvl1pPr>
              <a:defRPr sz="3200"/>
            </a:lvl1pPr>
          </a:lstStyle>
          <a:p>
            <a:r>
              <a:rPr lang="zh-TW" altLang="en-US" dirty="0"/>
              <a:t>按一下以編輯母片標題樣式</a:t>
            </a:r>
          </a:p>
        </p:txBody>
      </p:sp>
      <p:sp>
        <p:nvSpPr>
          <p:cNvPr id="3" name="圖片版面配置區 2">
            <a:extLst>
              <a:ext uri="{FF2B5EF4-FFF2-40B4-BE49-F238E27FC236}">
                <a16:creationId xmlns:a16="http://schemas.microsoft.com/office/drawing/2014/main" id="{FA963FB3-7669-47DC-BF99-B559F750B3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41AC0C14-885C-48E4-A586-447C41F7A5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9CE96949-2161-4DA4-B40F-B0134A890140}"/>
              </a:ext>
            </a:extLst>
          </p:cNvPr>
          <p:cNvSpPr>
            <a:spLocks noGrp="1"/>
          </p:cNvSpPr>
          <p:nvPr>
            <p:ph type="dt" sz="half" idx="10"/>
          </p:nvPr>
        </p:nvSpPr>
        <p:spPr/>
        <p:txBody>
          <a:bodyPr/>
          <a:lstStyle/>
          <a:p>
            <a:fld id="{7FCEC47D-8B4D-41BB-B0D4-3EB82933344E}" type="datetime1">
              <a:rPr lang="zh-TW" altLang="en-US" smtClean="0"/>
              <a:t>2026/1/5</a:t>
            </a:fld>
            <a:endParaRPr lang="zh-TW" altLang="en-US"/>
          </a:p>
        </p:txBody>
      </p:sp>
      <p:sp>
        <p:nvSpPr>
          <p:cNvPr id="6" name="頁尾版面配置區 5">
            <a:extLst>
              <a:ext uri="{FF2B5EF4-FFF2-40B4-BE49-F238E27FC236}">
                <a16:creationId xmlns:a16="http://schemas.microsoft.com/office/drawing/2014/main" id="{76D342BC-A095-484F-8B40-28EA87641C2E}"/>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BE6437AD-4D73-4403-B5A0-6D133E840C27}"/>
              </a:ext>
            </a:extLst>
          </p:cNvPr>
          <p:cNvSpPr>
            <a:spLocks noGrp="1"/>
          </p:cNvSpPr>
          <p:nvPr>
            <p:ph type="sldNum" sz="quarter" idx="12"/>
          </p:nvPr>
        </p:nvSpPr>
        <p:spPr/>
        <p:txBody>
          <a:bodyPr/>
          <a:lstStyle/>
          <a:p>
            <a:fld id="{5B2E8E5C-F66D-4E98-A204-41E459C973BF}" type="slidenum">
              <a:rPr lang="zh-TW" altLang="en-US" smtClean="0"/>
              <a:t>‹#›</a:t>
            </a:fld>
            <a:endParaRPr lang="zh-TW" altLang="en-US"/>
          </a:p>
        </p:txBody>
      </p:sp>
    </p:spTree>
    <p:extLst>
      <p:ext uri="{BB962C8B-B14F-4D97-AF65-F5344CB8AC3E}">
        <p14:creationId xmlns:p14="http://schemas.microsoft.com/office/powerpoint/2010/main" val="3737729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1768EDE5-B470-4248-825F-FF4D3F4239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64F2A0B9-8823-4ADB-96B7-5B7CA03EC7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DF9550F3-7736-4C17-9589-B2076DE9DC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E2054-368E-4FB8-997E-A726B5D5803E}" type="datetime1">
              <a:rPr lang="zh-TW" altLang="en-US" smtClean="0"/>
              <a:t>2026/1/5</a:t>
            </a:fld>
            <a:endParaRPr lang="zh-TW" altLang="en-US"/>
          </a:p>
        </p:txBody>
      </p:sp>
      <p:sp>
        <p:nvSpPr>
          <p:cNvPr id="5" name="頁尾版面配置區 4">
            <a:extLst>
              <a:ext uri="{FF2B5EF4-FFF2-40B4-BE49-F238E27FC236}">
                <a16:creationId xmlns:a16="http://schemas.microsoft.com/office/drawing/2014/main" id="{95284F49-7379-4048-AA5C-99FB73DC50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6976369F-A3B8-42F6-B1BA-C3954E2CC0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2E8E5C-F66D-4E98-A204-41E459C973BF}" type="slidenum">
              <a:rPr lang="zh-TW" altLang="en-US" smtClean="0"/>
              <a:t>‹#›</a:t>
            </a:fld>
            <a:endParaRPr lang="zh-TW" altLang="en-US"/>
          </a:p>
        </p:txBody>
      </p:sp>
    </p:spTree>
    <p:extLst>
      <p:ext uri="{BB962C8B-B14F-4D97-AF65-F5344CB8AC3E}">
        <p14:creationId xmlns:p14="http://schemas.microsoft.com/office/powerpoint/2010/main" val="3470055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hyperlink" Target="https://depart.moe.edu.tw/ed2500/News_Content.aspx?n=0BC849A93049621E&amp;sms=E0AA294AA6810C0B&amp;s=A3C411918479C683" TargetMode="Externa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a:extLst>
              <a:ext uri="{FF2B5EF4-FFF2-40B4-BE49-F238E27FC236}">
                <a16:creationId xmlns:a16="http://schemas.microsoft.com/office/drawing/2014/main" id="{3A613BC1-6557-6B7A-E0D4-18325FAF8462}"/>
              </a:ext>
            </a:extLst>
          </p:cNvPr>
          <p:cNvSpPr txBox="1"/>
          <p:nvPr/>
        </p:nvSpPr>
        <p:spPr>
          <a:xfrm>
            <a:off x="838200" y="2828835"/>
            <a:ext cx="4267200" cy="1200329"/>
          </a:xfrm>
          <a:prstGeom prst="rect">
            <a:avLst/>
          </a:prstGeom>
          <a:noFill/>
        </p:spPr>
        <p:txBody>
          <a:bodyPr wrap="square" rtlCol="0">
            <a:spAutoFit/>
          </a:bodyPr>
          <a:lstStyle/>
          <a:p>
            <a:pPr algn="ctr"/>
            <a:r>
              <a:rPr lang="zh-TW" altLang="en-US" sz="3600" b="1" spc="300" dirty="0">
                <a:latin typeface="Microsoft YaHei" panose="020B0503020204020204" pitchFamily="34" charset="-122"/>
                <a:ea typeface="Microsoft YaHei" panose="020B0503020204020204" pitchFamily="34" charset="-122"/>
              </a:rPr>
              <a:t>外國專業人才</a:t>
            </a:r>
            <a:endParaRPr lang="en-US" altLang="zh-TW" sz="3600" b="1" spc="300" dirty="0">
              <a:latin typeface="Microsoft YaHei" panose="020B0503020204020204" pitchFamily="34" charset="-122"/>
              <a:ea typeface="Microsoft YaHei" panose="020B0503020204020204" pitchFamily="34" charset="-122"/>
            </a:endParaRPr>
          </a:p>
          <a:p>
            <a:pPr algn="ctr"/>
            <a:r>
              <a:rPr lang="zh-TW" altLang="en-US" sz="3600" b="1" spc="300" dirty="0">
                <a:latin typeface="Microsoft YaHei" panose="020B0503020204020204" pitchFamily="34" charset="-122"/>
                <a:ea typeface="Microsoft YaHei" panose="020B0503020204020204" pitchFamily="34" charset="-122"/>
              </a:rPr>
              <a:t>來臺工作申請規範</a:t>
            </a:r>
          </a:p>
        </p:txBody>
      </p:sp>
      <p:sp>
        <p:nvSpPr>
          <p:cNvPr id="5" name="文字方塊 4">
            <a:extLst>
              <a:ext uri="{FF2B5EF4-FFF2-40B4-BE49-F238E27FC236}">
                <a16:creationId xmlns:a16="http://schemas.microsoft.com/office/drawing/2014/main" id="{17B1819A-DF76-56CE-B937-37EA56628EBC}"/>
              </a:ext>
            </a:extLst>
          </p:cNvPr>
          <p:cNvSpPr txBox="1"/>
          <p:nvPr/>
        </p:nvSpPr>
        <p:spPr>
          <a:xfrm>
            <a:off x="8538678" y="5770209"/>
            <a:ext cx="2992794" cy="646331"/>
          </a:xfrm>
          <a:prstGeom prst="rect">
            <a:avLst/>
          </a:prstGeom>
          <a:noFill/>
        </p:spPr>
        <p:txBody>
          <a:bodyPr wrap="square">
            <a:spAutoFit/>
          </a:bodyPr>
          <a:lstStyle/>
          <a:p>
            <a:pPr algn="r"/>
            <a:r>
              <a:rPr lang="zh-TW" altLang="en-US" sz="1800" b="1" spc="300" dirty="0">
                <a:latin typeface="Microsoft YaHei" panose="020B0503020204020204" pitchFamily="34" charset="-122"/>
                <a:ea typeface="Microsoft YaHei" panose="020B0503020204020204" pitchFamily="34" charset="-122"/>
              </a:rPr>
              <a:t>勞動部勞動力發展署</a:t>
            </a:r>
            <a:r>
              <a:rPr lang="en-US" altLang="zh-TW" sz="1800" b="1" spc="300" dirty="0">
                <a:latin typeface="Microsoft YaHei" panose="020B0503020204020204" pitchFamily="34" charset="-122"/>
                <a:ea typeface="Microsoft YaHei" panose="020B0503020204020204" pitchFamily="34" charset="-122"/>
              </a:rPr>
              <a:t>115.1</a:t>
            </a:r>
            <a:endParaRPr lang="zh-TW" altLang="en-US" dirty="0"/>
          </a:p>
        </p:txBody>
      </p:sp>
    </p:spTree>
    <p:extLst>
      <p:ext uri="{BB962C8B-B14F-4D97-AF65-F5344CB8AC3E}">
        <p14:creationId xmlns:p14="http://schemas.microsoft.com/office/powerpoint/2010/main" val="4036643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a:extLst>
              <a:ext uri="{FF2B5EF4-FFF2-40B4-BE49-F238E27FC236}">
                <a16:creationId xmlns:a16="http://schemas.microsoft.com/office/drawing/2014/main" id="{76067823-02FE-8BDC-BE55-90B789353D18}"/>
              </a:ext>
            </a:extLst>
          </p:cNvPr>
          <p:cNvSpPr>
            <a:spLocks noGrp="1"/>
          </p:cNvSpPr>
          <p:nvPr>
            <p:ph type="sldNum" sz="quarter" idx="12"/>
          </p:nvPr>
        </p:nvSpPr>
        <p:spPr/>
        <p:txBody>
          <a:bodyPr/>
          <a:lstStyle/>
          <a:p>
            <a:fld id="{5B2E8E5C-F66D-4E98-A204-41E459C973BF}" type="slidenum">
              <a:rPr lang="zh-TW" altLang="en-US" smtClean="0"/>
              <a:pPr/>
              <a:t>1</a:t>
            </a:fld>
            <a:endParaRPr lang="zh-TW" altLang="en-US"/>
          </a:p>
        </p:txBody>
      </p:sp>
      <p:sp>
        <p:nvSpPr>
          <p:cNvPr id="7" name="文字方塊 6">
            <a:extLst>
              <a:ext uri="{FF2B5EF4-FFF2-40B4-BE49-F238E27FC236}">
                <a16:creationId xmlns:a16="http://schemas.microsoft.com/office/drawing/2014/main" id="{EF7C2871-A175-04F1-13AF-A9CCF94A0C3B}"/>
              </a:ext>
            </a:extLst>
          </p:cNvPr>
          <p:cNvSpPr txBox="1"/>
          <p:nvPr/>
        </p:nvSpPr>
        <p:spPr>
          <a:xfrm>
            <a:off x="1379375" y="2090172"/>
            <a:ext cx="9433249" cy="2677656"/>
          </a:xfrm>
          <a:prstGeom prst="rect">
            <a:avLst/>
          </a:prstGeom>
          <a:noFill/>
        </p:spPr>
        <p:txBody>
          <a:bodyPr wrap="square">
            <a:spAutoFit/>
          </a:bodyPr>
          <a:lstStyle/>
          <a:p>
            <a:pPr algn="just"/>
            <a:r>
              <a:rPr lang="zh-TW" altLang="en-US" sz="2800" b="1" dirty="0">
                <a:solidFill>
                  <a:schemeClr val="bg2">
                    <a:lumMod val="50000"/>
                  </a:schemeClr>
                </a:solidFill>
              </a:rPr>
              <a:t>為提升國家競爭力及因應全球人才競爭激烈，國家發展委員會推動的</a:t>
            </a:r>
            <a:r>
              <a:rPr lang="zh-TW" altLang="en-US" sz="2800" b="1" dirty="0">
                <a:solidFill>
                  <a:srgbClr val="FF0000"/>
                </a:solidFill>
              </a:rPr>
              <a:t>「外國專業人才延攬及僱用法」修正案</a:t>
            </a:r>
            <a:r>
              <a:rPr lang="zh-TW" altLang="en-US" sz="2800" b="1" dirty="0">
                <a:solidFill>
                  <a:schemeClr val="bg1">
                    <a:lumMod val="50000"/>
                  </a:schemeClr>
                </a:solidFill>
              </a:rPr>
              <a:t>，已於</a:t>
            </a:r>
            <a:r>
              <a:rPr lang="en-US" altLang="zh-TW" sz="2800" b="1" dirty="0">
                <a:solidFill>
                  <a:schemeClr val="bg1">
                    <a:lumMod val="50000"/>
                  </a:schemeClr>
                </a:solidFill>
              </a:rPr>
              <a:t>114</a:t>
            </a:r>
            <a:r>
              <a:rPr lang="zh-TW" altLang="en-US" sz="2800" b="1" dirty="0">
                <a:solidFill>
                  <a:schemeClr val="bg1">
                    <a:lumMod val="50000"/>
                  </a:schemeClr>
                </a:solidFill>
              </a:rPr>
              <a:t>年</a:t>
            </a:r>
            <a:r>
              <a:rPr lang="en-US" altLang="zh-TW" sz="2800" b="1" dirty="0">
                <a:solidFill>
                  <a:schemeClr val="bg1">
                    <a:lumMod val="50000"/>
                  </a:schemeClr>
                </a:solidFill>
              </a:rPr>
              <a:t>9</a:t>
            </a:r>
            <a:r>
              <a:rPr lang="zh-TW" altLang="en-US" sz="2800" b="1" dirty="0">
                <a:solidFill>
                  <a:schemeClr val="bg1">
                    <a:lumMod val="50000"/>
                  </a:schemeClr>
                </a:solidFill>
              </a:rPr>
              <a:t>月</a:t>
            </a:r>
            <a:r>
              <a:rPr lang="en-US" altLang="zh-TW" sz="2800" b="1" dirty="0">
                <a:solidFill>
                  <a:schemeClr val="bg1">
                    <a:lumMod val="50000"/>
                  </a:schemeClr>
                </a:solidFill>
              </a:rPr>
              <a:t>24</a:t>
            </a:r>
            <a:r>
              <a:rPr lang="zh-TW" altLang="en-US" sz="2800" b="1" dirty="0">
                <a:solidFill>
                  <a:schemeClr val="bg1">
                    <a:lumMod val="50000"/>
                  </a:schemeClr>
                </a:solidFill>
              </a:rPr>
              <a:t>日由總統正式公布。本次修法鎖定國際頂尖人才、僑外生等重點對象，放寬來臺</a:t>
            </a:r>
            <a:r>
              <a:rPr lang="zh-TW" altLang="en-US" sz="2800" b="1" dirty="0">
                <a:solidFill>
                  <a:srgbClr val="FF0000"/>
                </a:solidFill>
              </a:rPr>
              <a:t>工作</a:t>
            </a:r>
            <a:r>
              <a:rPr lang="zh-TW" altLang="en-US" sz="2800" b="1" dirty="0">
                <a:solidFill>
                  <a:schemeClr val="bg1">
                    <a:lumMod val="50000"/>
                  </a:schemeClr>
                </a:solidFill>
              </a:rPr>
              <a:t>、居留、永久居留、社會保障與退休待遇</a:t>
            </a:r>
            <a:r>
              <a:rPr lang="zh-TW" altLang="en-US" sz="2800" b="1" dirty="0">
                <a:solidFill>
                  <a:schemeClr val="bg2">
                    <a:lumMod val="50000"/>
                  </a:schemeClr>
                </a:solidFill>
              </a:rPr>
              <a:t>，打造更具國際競爭力的法制環境，吸引全球人才來臺發展。</a:t>
            </a:r>
          </a:p>
        </p:txBody>
      </p:sp>
    </p:spTree>
    <p:extLst>
      <p:ext uri="{BB962C8B-B14F-4D97-AF65-F5344CB8AC3E}">
        <p14:creationId xmlns:p14="http://schemas.microsoft.com/office/powerpoint/2010/main" val="1661527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1E5F7FF-904E-3079-FF69-A69E053562E1}"/>
              </a:ext>
            </a:extLst>
          </p:cNvPr>
          <p:cNvSpPr>
            <a:spLocks noGrp="1"/>
          </p:cNvSpPr>
          <p:nvPr>
            <p:ph type="title"/>
          </p:nvPr>
        </p:nvSpPr>
        <p:spPr>
          <a:xfrm>
            <a:off x="1334278" y="194703"/>
            <a:ext cx="2912707" cy="689234"/>
          </a:xfrm>
        </p:spPr>
        <p:txBody>
          <a:bodyPr>
            <a:normAutofit fontScale="90000"/>
          </a:bodyPr>
          <a:lstStyle/>
          <a:p>
            <a:r>
              <a:rPr lang="zh-TW" altLang="en-US" sz="3200" b="1" dirty="0">
                <a:latin typeface="Microsoft YaHei" panose="020B0503020204020204" pitchFamily="34" charset="-122"/>
                <a:ea typeface="Microsoft YaHei" panose="020B0503020204020204" pitchFamily="34" charset="-122"/>
                <a:cs typeface="+mn-cs"/>
              </a:rPr>
              <a:t>攬才專法再升級　</a:t>
            </a:r>
          </a:p>
        </p:txBody>
      </p:sp>
      <p:sp>
        <p:nvSpPr>
          <p:cNvPr id="4" name="投影片編號版面配置區 3">
            <a:extLst>
              <a:ext uri="{FF2B5EF4-FFF2-40B4-BE49-F238E27FC236}">
                <a16:creationId xmlns:a16="http://schemas.microsoft.com/office/drawing/2014/main" id="{06A06D85-65B1-56AD-5960-6AB8316C7308}"/>
              </a:ext>
            </a:extLst>
          </p:cNvPr>
          <p:cNvSpPr>
            <a:spLocks noGrp="1"/>
          </p:cNvSpPr>
          <p:nvPr>
            <p:ph type="sldNum" sz="quarter" idx="12"/>
          </p:nvPr>
        </p:nvSpPr>
        <p:spPr/>
        <p:txBody>
          <a:bodyPr/>
          <a:lstStyle/>
          <a:p>
            <a:fld id="{5B2E8E5C-F66D-4E98-A204-41E459C973BF}" type="slidenum">
              <a:rPr lang="zh-TW" altLang="en-US" smtClean="0"/>
              <a:pPr/>
              <a:t>2</a:t>
            </a:fld>
            <a:endParaRPr lang="zh-TW" altLang="en-US"/>
          </a:p>
        </p:txBody>
      </p:sp>
      <p:graphicFrame>
        <p:nvGraphicFramePr>
          <p:cNvPr id="5" name="表格 4">
            <a:extLst>
              <a:ext uri="{FF2B5EF4-FFF2-40B4-BE49-F238E27FC236}">
                <a16:creationId xmlns:a16="http://schemas.microsoft.com/office/drawing/2014/main" id="{E8DD734D-02E8-7224-7566-DA1007C9146E}"/>
              </a:ext>
            </a:extLst>
          </p:cNvPr>
          <p:cNvGraphicFramePr>
            <a:graphicFrameLocks noGrp="1"/>
          </p:cNvGraphicFramePr>
          <p:nvPr>
            <p:extLst>
              <p:ext uri="{D42A27DB-BD31-4B8C-83A1-F6EECF244321}">
                <p14:modId xmlns:p14="http://schemas.microsoft.com/office/powerpoint/2010/main" val="1053201514"/>
              </p:ext>
            </p:extLst>
          </p:nvPr>
        </p:nvGraphicFramePr>
        <p:xfrm>
          <a:off x="772367" y="1363478"/>
          <a:ext cx="10797592" cy="4836806"/>
        </p:xfrm>
        <a:graphic>
          <a:graphicData uri="http://schemas.openxmlformats.org/drawingml/2006/table">
            <a:tbl>
              <a:tblPr firstRow="1" bandRow="1">
                <a:tableStyleId>{5C22544A-7EE6-4342-B048-85BDC9FD1C3A}</a:tableStyleId>
              </a:tblPr>
              <a:tblGrid>
                <a:gridCol w="1133974">
                  <a:extLst>
                    <a:ext uri="{9D8B030D-6E8A-4147-A177-3AD203B41FA5}">
                      <a16:colId xmlns:a16="http://schemas.microsoft.com/office/drawing/2014/main" val="882907999"/>
                    </a:ext>
                  </a:extLst>
                </a:gridCol>
                <a:gridCol w="9663618">
                  <a:extLst>
                    <a:ext uri="{9D8B030D-6E8A-4147-A177-3AD203B41FA5}">
                      <a16:colId xmlns:a16="http://schemas.microsoft.com/office/drawing/2014/main" val="1984333290"/>
                    </a:ext>
                  </a:extLst>
                </a:gridCol>
              </a:tblGrid>
              <a:tr h="1458283">
                <a:tc>
                  <a:txBody>
                    <a:bodyPr/>
                    <a:lstStyle/>
                    <a:p>
                      <a:pPr algn="ctr"/>
                      <a:r>
                        <a:rPr lang="zh-TW" altLang="en-US" sz="2400" b="1" dirty="0">
                          <a:solidFill>
                            <a:schemeClr val="tx1">
                              <a:lumMod val="75000"/>
                              <a:lumOff val="25000"/>
                            </a:schemeClr>
                          </a:solidFill>
                        </a:rPr>
                        <a:t>亮點一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1D1D4"/>
                    </a:solidFill>
                  </a:tcPr>
                </a:tc>
                <a:tc>
                  <a:txBody>
                    <a:bodyPr/>
                    <a:lstStyle/>
                    <a:p>
                      <a:pPr algn="l"/>
                      <a:r>
                        <a:rPr lang="zh-TW" altLang="en-US" sz="2400" b="1" dirty="0">
                          <a:solidFill>
                            <a:srgbClr val="FF0000"/>
                          </a:solidFill>
                        </a:rPr>
                        <a:t>留住熟悉臺灣的⼈才</a:t>
                      </a:r>
                      <a:endParaRPr lang="en-US" altLang="zh-TW" sz="2400" b="1" dirty="0">
                        <a:solidFill>
                          <a:srgbClr val="FF0000"/>
                        </a:solidFill>
                      </a:endParaRPr>
                    </a:p>
                    <a:p>
                      <a:pPr marL="342900" indent="-342900" algn="l">
                        <a:buFont typeface="Wingdings" panose="05000000000000000000" pitchFamily="2" charset="2"/>
                        <a:buChar char="ü"/>
                      </a:pPr>
                      <a:r>
                        <a:rPr lang="zh-TW" altLang="en-US" sz="2400" b="1" dirty="0">
                          <a:solidFill>
                            <a:schemeClr val="bg2">
                              <a:lumMod val="50000"/>
                            </a:schemeClr>
                          </a:solidFill>
                        </a:rPr>
                        <a:t>副學士以上畢業</a:t>
                      </a:r>
                      <a:r>
                        <a:rPr lang="zh-TW" altLang="en-US" sz="2400" b="1" dirty="0">
                          <a:solidFill>
                            <a:srgbClr val="FF0000"/>
                          </a:solidFill>
                        </a:rPr>
                        <a:t>僑外生延期居留</a:t>
                      </a:r>
                      <a:r>
                        <a:rPr lang="en-US" altLang="zh-TW" sz="2400" b="1" dirty="0">
                          <a:solidFill>
                            <a:srgbClr val="FF0000"/>
                          </a:solidFill>
                        </a:rPr>
                        <a:t>2</a:t>
                      </a:r>
                      <a:r>
                        <a:rPr lang="zh-TW" altLang="en-US" sz="2400" b="1" dirty="0">
                          <a:solidFill>
                            <a:srgbClr val="FF0000"/>
                          </a:solidFill>
                        </a:rPr>
                        <a:t>年期間，無須申請工作許可</a:t>
                      </a:r>
                      <a:endParaRPr lang="en-US" altLang="zh-TW" sz="2400" b="1" dirty="0">
                        <a:solidFill>
                          <a:schemeClr val="tx1">
                            <a:lumMod val="75000"/>
                            <a:lumOff val="25000"/>
                          </a:schemeClr>
                        </a:solidFill>
                      </a:endParaRPr>
                    </a:p>
                    <a:p>
                      <a:pPr marL="342900" indent="-342900" algn="l">
                        <a:buFont typeface="Wingdings" panose="05000000000000000000" pitchFamily="2" charset="2"/>
                        <a:buChar char="ü"/>
                      </a:pPr>
                      <a:r>
                        <a:rPr lang="zh-TW" altLang="en-US" sz="2400" b="1" kern="1200" dirty="0">
                          <a:solidFill>
                            <a:schemeClr val="bg2">
                              <a:lumMod val="50000"/>
                            </a:schemeClr>
                          </a:solidFill>
                          <a:latin typeface="+mn-lt"/>
                          <a:ea typeface="+mn-ea"/>
                          <a:cs typeface="+mn-cs"/>
                        </a:rPr>
                        <a:t>僑外生畢業不離臺，可以邊找、邊試、邊媒合，提高留臺發展機會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9E9"/>
                    </a:solidFill>
                  </a:tcPr>
                </a:tc>
                <a:extLst>
                  <a:ext uri="{0D108BD9-81ED-4DB2-BD59-A6C34878D82A}">
                    <a16:rowId xmlns:a16="http://schemas.microsoft.com/office/drawing/2014/main" val="114753294"/>
                  </a:ext>
                </a:extLst>
              </a:tr>
              <a:tr h="1458283">
                <a:tc>
                  <a:txBody>
                    <a:bodyPr/>
                    <a:lstStyle/>
                    <a:p>
                      <a:pPr algn="ctr"/>
                      <a:r>
                        <a:rPr lang="zh-TW" altLang="en-US" sz="2400" b="1" dirty="0">
                          <a:solidFill>
                            <a:schemeClr val="tx1">
                              <a:lumMod val="75000"/>
                              <a:lumOff val="25000"/>
                            </a:schemeClr>
                          </a:solidFill>
                        </a:rPr>
                        <a:t>亮點二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1D1D4"/>
                    </a:solidFill>
                  </a:tcPr>
                </a:tc>
                <a:tc>
                  <a:txBody>
                    <a:bodyPr/>
                    <a:lstStyle/>
                    <a:p>
                      <a:pPr marL="0" indent="0" algn="l" hangingPunct="0">
                        <a:buFont typeface="Arial" panose="020B0604020202020204" pitchFamily="34" charset="0"/>
                        <a:buNone/>
                      </a:pPr>
                      <a:r>
                        <a:rPr lang="zh-TW" altLang="en-US" sz="2400" b="1" kern="1200" dirty="0">
                          <a:solidFill>
                            <a:srgbClr val="FF0000"/>
                          </a:solidFill>
                          <a:latin typeface="+mn-ea"/>
                          <a:ea typeface="+mn-ea"/>
                          <a:cs typeface="+mn-cs"/>
                        </a:rPr>
                        <a:t>更積極招攬國際人才</a:t>
                      </a:r>
                      <a:endParaRPr lang="en-US" altLang="zh-TW" sz="2400" b="1" kern="1200" dirty="0">
                        <a:solidFill>
                          <a:srgbClr val="FF0000"/>
                        </a:solidFill>
                        <a:latin typeface="+mn-ea"/>
                        <a:ea typeface="+mn-ea"/>
                        <a:cs typeface="+mn-cs"/>
                      </a:endParaRPr>
                    </a:p>
                    <a:p>
                      <a:pPr marL="342900" indent="-342900" algn="l" hangingPunct="0">
                        <a:buFont typeface="Arial" panose="020B0604020202020204" pitchFamily="34" charset="0"/>
                        <a:buChar char="•"/>
                      </a:pPr>
                      <a:r>
                        <a:rPr lang="zh-TW" altLang="en-US" sz="2400" b="1" kern="1200" dirty="0">
                          <a:solidFill>
                            <a:srgbClr val="FF0000"/>
                          </a:solidFill>
                          <a:latin typeface="+mn-ea"/>
                          <a:ea typeface="+mn-ea"/>
                          <a:cs typeface="+mn-cs"/>
                        </a:rPr>
                        <a:t>世界大學排名前</a:t>
                      </a:r>
                      <a:r>
                        <a:rPr lang="en-US" altLang="zh-TW" sz="2400" b="1" kern="1200" dirty="0">
                          <a:solidFill>
                            <a:srgbClr val="FF0000"/>
                          </a:solidFill>
                          <a:latin typeface="+mn-ea"/>
                          <a:ea typeface="+mn-ea"/>
                          <a:cs typeface="+mn-cs"/>
                        </a:rPr>
                        <a:t>1500</a:t>
                      </a:r>
                      <a:r>
                        <a:rPr lang="zh-TW" altLang="en-US" sz="2400" b="1" kern="1200" dirty="0">
                          <a:solidFill>
                            <a:srgbClr val="FF0000"/>
                          </a:solidFill>
                          <a:latin typeface="+mn-ea"/>
                          <a:ea typeface="+mn-ea"/>
                          <a:cs typeface="+mn-cs"/>
                        </a:rPr>
                        <a:t>名</a:t>
                      </a:r>
                      <a:r>
                        <a:rPr lang="zh-TW" altLang="en-US" sz="2400" b="1" kern="1200" dirty="0">
                          <a:solidFill>
                            <a:schemeClr val="bg2">
                              <a:lumMod val="50000"/>
                            </a:schemeClr>
                          </a:solidFill>
                          <a:latin typeface="+mn-lt"/>
                          <a:ea typeface="+mn-ea"/>
                          <a:cs typeface="+mn-cs"/>
                        </a:rPr>
                        <a:t>外國籍畢業生，從事專門技術性工作</a:t>
                      </a:r>
                      <a:r>
                        <a:rPr lang="zh-TW" altLang="en-US" sz="2400" b="1" kern="1200" dirty="0">
                          <a:solidFill>
                            <a:srgbClr val="FF0000"/>
                          </a:solidFill>
                          <a:latin typeface="+mn-ea"/>
                          <a:ea typeface="+mn-ea"/>
                          <a:cs typeface="+mn-cs"/>
                        </a:rPr>
                        <a:t>免</a:t>
                      </a:r>
                      <a:r>
                        <a:rPr lang="en-US" altLang="zh-TW" sz="2400" b="1" kern="1200" dirty="0">
                          <a:solidFill>
                            <a:srgbClr val="FF0000"/>
                          </a:solidFill>
                          <a:latin typeface="+mn-ea"/>
                          <a:ea typeface="+mn-ea"/>
                          <a:cs typeface="+mn-cs"/>
                        </a:rPr>
                        <a:t>2</a:t>
                      </a:r>
                      <a:r>
                        <a:rPr lang="zh-TW" altLang="en-US" sz="2400" b="1" kern="1200" dirty="0">
                          <a:solidFill>
                            <a:srgbClr val="FF0000"/>
                          </a:solidFill>
                          <a:latin typeface="+mn-ea"/>
                          <a:ea typeface="+mn-ea"/>
                          <a:cs typeface="+mn-cs"/>
                        </a:rPr>
                        <a:t>年工作經驗</a:t>
                      </a:r>
                      <a:endParaRPr lang="en-US" altLang="zh-TW" sz="2400" b="1" kern="1200" dirty="0">
                        <a:solidFill>
                          <a:srgbClr val="FF0000"/>
                        </a:solidFill>
                        <a:latin typeface="+mn-ea"/>
                        <a:ea typeface="+mn-ea"/>
                        <a:cs typeface="+mn-cs"/>
                      </a:endParaRPr>
                    </a:p>
                    <a:p>
                      <a:pPr marL="342900" indent="-342900" algn="l" hangingPunct="0">
                        <a:buFont typeface="Arial" panose="020B0604020202020204" pitchFamily="34" charset="0"/>
                        <a:buChar char="•"/>
                      </a:pPr>
                      <a:r>
                        <a:rPr lang="zh-TW" altLang="en-US" sz="2400" b="1" kern="1200" dirty="0">
                          <a:solidFill>
                            <a:srgbClr val="FF0000"/>
                          </a:solidFill>
                          <a:latin typeface="+mn-ea"/>
                          <a:ea typeface="+mn-ea"/>
                          <a:cs typeface="+mn-cs"/>
                        </a:rPr>
                        <a:t>世界大學排名前</a:t>
                      </a:r>
                      <a:r>
                        <a:rPr lang="en-US" altLang="zh-TW" sz="2400" b="1" kern="1200" dirty="0">
                          <a:solidFill>
                            <a:srgbClr val="FF0000"/>
                          </a:solidFill>
                          <a:latin typeface="+mn-ea"/>
                          <a:ea typeface="+mn-ea"/>
                          <a:cs typeface="+mn-cs"/>
                        </a:rPr>
                        <a:t>200</a:t>
                      </a:r>
                      <a:r>
                        <a:rPr lang="zh-TW" altLang="en-US" sz="2400" b="1" kern="1200" dirty="0">
                          <a:solidFill>
                            <a:srgbClr val="FF0000"/>
                          </a:solidFill>
                          <a:latin typeface="+mn-ea"/>
                          <a:ea typeface="+mn-ea"/>
                          <a:cs typeface="+mn-cs"/>
                        </a:rPr>
                        <a:t>名</a:t>
                      </a:r>
                      <a:r>
                        <a:rPr lang="zh-TW" altLang="en-US" sz="2400" b="1" kern="1200" dirty="0">
                          <a:solidFill>
                            <a:schemeClr val="bg2">
                              <a:lumMod val="50000"/>
                            </a:schemeClr>
                          </a:solidFill>
                          <a:latin typeface="+mn-lt"/>
                          <a:ea typeface="+mn-ea"/>
                          <a:cs typeface="+mn-cs"/>
                        </a:rPr>
                        <a:t>外國籍畢業生，可直接</a:t>
                      </a:r>
                      <a:r>
                        <a:rPr lang="zh-TW" altLang="en-US" sz="2400" b="1" kern="1200" dirty="0">
                          <a:solidFill>
                            <a:srgbClr val="FF0000"/>
                          </a:solidFill>
                          <a:latin typeface="+mn-ea"/>
                          <a:ea typeface="+mn-ea"/>
                          <a:cs typeface="+mn-cs"/>
                        </a:rPr>
                        <a:t>向勞動部申請個人工作許可</a:t>
                      </a:r>
                      <a:r>
                        <a:rPr lang="zh-TW" altLang="en-US" sz="2400" b="1" kern="1200" dirty="0">
                          <a:solidFill>
                            <a:schemeClr val="bg2">
                              <a:lumMod val="50000"/>
                            </a:schemeClr>
                          </a:solidFill>
                          <a:latin typeface="+mn-lt"/>
                          <a:ea typeface="+mn-ea"/>
                          <a:cs typeface="+mn-cs"/>
                        </a:rPr>
                        <a:t>，在我國從事專業工作，免雇主申請更簡便</a:t>
                      </a:r>
                      <a:endParaRPr lang="en-US" altLang="zh-TW" sz="2400" b="1" kern="1200" dirty="0">
                        <a:solidFill>
                          <a:schemeClr val="bg2">
                            <a:lumMod val="50000"/>
                          </a:schemeClr>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9E9"/>
                    </a:solidFill>
                  </a:tcPr>
                </a:tc>
                <a:extLst>
                  <a:ext uri="{0D108BD9-81ED-4DB2-BD59-A6C34878D82A}">
                    <a16:rowId xmlns:a16="http://schemas.microsoft.com/office/drawing/2014/main" val="4196859401"/>
                  </a:ext>
                </a:extLst>
              </a:tr>
              <a:tr h="1458283">
                <a:tc>
                  <a:txBody>
                    <a:bodyPr/>
                    <a:lstStyle/>
                    <a:p>
                      <a:pPr algn="ctr"/>
                      <a:r>
                        <a:rPr lang="zh-TW" altLang="en-US" sz="2400" b="1" dirty="0">
                          <a:solidFill>
                            <a:schemeClr val="tx1">
                              <a:lumMod val="75000"/>
                              <a:lumOff val="25000"/>
                            </a:schemeClr>
                          </a:solidFill>
                        </a:rPr>
                        <a:t>亮點三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1D1D4"/>
                    </a:solidFill>
                  </a:tcPr>
                </a:tc>
                <a:tc>
                  <a:txBody>
                    <a:bodyPr/>
                    <a:lstStyle/>
                    <a:p>
                      <a:pPr algn="l"/>
                      <a:r>
                        <a:rPr lang="zh-TW" altLang="en-US" sz="2400" b="1" kern="1200" dirty="0">
                          <a:solidFill>
                            <a:srgbClr val="FF0000"/>
                          </a:solidFill>
                          <a:latin typeface="+mn-ea"/>
                          <a:ea typeface="+mn-ea"/>
                          <a:cs typeface="+mn-cs"/>
                        </a:rPr>
                        <a:t>高階人才來臺誘因再升級</a:t>
                      </a:r>
                      <a:endParaRPr lang="en-US" altLang="zh-TW" sz="2400" b="1" kern="1200" dirty="0">
                        <a:solidFill>
                          <a:srgbClr val="FF0000"/>
                        </a:solidFill>
                        <a:latin typeface="+mn-ea"/>
                        <a:ea typeface="+mn-ea"/>
                        <a:cs typeface="+mn-cs"/>
                      </a:endParaRPr>
                    </a:p>
                    <a:p>
                      <a:pPr algn="l"/>
                      <a:r>
                        <a:rPr lang="zh-TW" altLang="en-US" sz="2400" b="1" kern="1200" dirty="0">
                          <a:solidFill>
                            <a:schemeClr val="bg2">
                              <a:lumMod val="50000"/>
                            </a:schemeClr>
                          </a:solidFill>
                          <a:latin typeface="+mn-lt"/>
                          <a:ea typeface="+mn-ea"/>
                          <a:cs typeface="+mn-cs"/>
                        </a:rPr>
                        <a:t>外國高級專業人才及特定專業人才之</a:t>
                      </a:r>
                      <a:r>
                        <a:rPr lang="zh-TW" altLang="en-US" sz="2400" b="1" kern="1200" dirty="0">
                          <a:solidFill>
                            <a:srgbClr val="FF0000"/>
                          </a:solidFill>
                          <a:latin typeface="+mn-ea"/>
                          <a:ea typeface="+mn-ea"/>
                          <a:cs typeface="+mn-cs"/>
                        </a:rPr>
                        <a:t>外國籍配偶得逕向勞動部申請個人工作許可</a:t>
                      </a:r>
                      <a:endParaRPr lang="zh-TW" altLang="en-US" sz="24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9E9"/>
                    </a:solidFill>
                  </a:tcPr>
                </a:tc>
                <a:extLst>
                  <a:ext uri="{0D108BD9-81ED-4DB2-BD59-A6C34878D82A}">
                    <a16:rowId xmlns:a16="http://schemas.microsoft.com/office/drawing/2014/main" val="647090081"/>
                  </a:ext>
                </a:extLst>
              </a:tr>
            </a:tbl>
          </a:graphicData>
        </a:graphic>
      </p:graphicFrame>
      <p:sp>
        <p:nvSpPr>
          <p:cNvPr id="3" name="矩形 2">
            <a:extLst>
              <a:ext uri="{FF2B5EF4-FFF2-40B4-BE49-F238E27FC236}">
                <a16:creationId xmlns:a16="http://schemas.microsoft.com/office/drawing/2014/main" id="{E57652B2-2F9F-D0E6-C4EA-4A2D2FCECF7B}"/>
              </a:ext>
            </a:extLst>
          </p:cNvPr>
          <p:cNvSpPr/>
          <p:nvPr/>
        </p:nvSpPr>
        <p:spPr>
          <a:xfrm>
            <a:off x="93486" y="173741"/>
            <a:ext cx="1240792" cy="628354"/>
          </a:xfrm>
          <a:prstGeom prst="rect">
            <a:avLst/>
          </a:prstGeom>
          <a:solidFill>
            <a:srgbClr val="52BC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latin typeface="Microsoft YaHei" panose="020B0503020204020204" pitchFamily="34" charset="-122"/>
              <a:ea typeface="Microsoft YaHei" panose="020B0503020204020204" pitchFamily="34" charset="-122"/>
            </a:endParaRPr>
          </a:p>
        </p:txBody>
      </p:sp>
      <p:cxnSp>
        <p:nvCxnSpPr>
          <p:cNvPr id="6" name="直線接點 5">
            <a:extLst>
              <a:ext uri="{FF2B5EF4-FFF2-40B4-BE49-F238E27FC236}">
                <a16:creationId xmlns:a16="http://schemas.microsoft.com/office/drawing/2014/main" id="{D092C10A-2097-8A16-3FF1-F93F66C51E51}"/>
              </a:ext>
            </a:extLst>
          </p:cNvPr>
          <p:cNvCxnSpPr>
            <a:cxnSpLocks/>
          </p:cNvCxnSpPr>
          <p:nvPr/>
        </p:nvCxnSpPr>
        <p:spPr>
          <a:xfrm>
            <a:off x="93486" y="791194"/>
            <a:ext cx="11893034" cy="0"/>
          </a:xfrm>
          <a:prstGeom prst="line">
            <a:avLst/>
          </a:prstGeom>
          <a:ln w="76200">
            <a:solidFill>
              <a:srgbClr val="52BCB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526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685DA-D8C8-AA11-DB57-2B85D024FA5B}"/>
            </a:ext>
          </a:extLst>
        </p:cNvPr>
        <p:cNvGrpSpPr/>
        <p:nvPr/>
      </p:nvGrpSpPr>
      <p:grpSpPr>
        <a:xfrm>
          <a:off x="0" y="0"/>
          <a:ext cx="0" cy="0"/>
          <a:chOff x="0" y="0"/>
          <a:chExt cx="0" cy="0"/>
        </a:xfrm>
      </p:grpSpPr>
      <p:sp>
        <p:nvSpPr>
          <p:cNvPr id="4" name="橢圓 3">
            <a:extLst>
              <a:ext uri="{FF2B5EF4-FFF2-40B4-BE49-F238E27FC236}">
                <a16:creationId xmlns:a16="http://schemas.microsoft.com/office/drawing/2014/main" id="{67587FE4-C577-15A9-E087-5A366E0934B9}"/>
              </a:ext>
            </a:extLst>
          </p:cNvPr>
          <p:cNvSpPr/>
          <p:nvPr/>
        </p:nvSpPr>
        <p:spPr>
          <a:xfrm>
            <a:off x="10572678" y="307886"/>
            <a:ext cx="364352" cy="3927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 name="投影片編號版面配置區 2">
            <a:extLst>
              <a:ext uri="{FF2B5EF4-FFF2-40B4-BE49-F238E27FC236}">
                <a16:creationId xmlns:a16="http://schemas.microsoft.com/office/drawing/2014/main" id="{4181C6E4-F82B-9B1B-1E7F-975A34ECA572}"/>
              </a:ext>
            </a:extLst>
          </p:cNvPr>
          <p:cNvSpPr>
            <a:spLocks noGrp="1"/>
          </p:cNvSpPr>
          <p:nvPr>
            <p:ph type="sldNum" sz="quarter" idx="12"/>
          </p:nvPr>
        </p:nvSpPr>
        <p:spPr>
          <a:xfrm>
            <a:off x="8828313" y="6437120"/>
            <a:ext cx="3363687" cy="365125"/>
          </a:xfrm>
        </p:spPr>
        <p:txBody>
          <a:bodyPr/>
          <a:lstStyle/>
          <a:p>
            <a:fld id="{0349E667-FAC9-A045-AD54-EB389857AF20}" type="slidenum">
              <a:rPr lang="en-US" smtClean="0"/>
              <a:t>3</a:t>
            </a:fld>
            <a:endParaRPr lang="en-US" dirty="0"/>
          </a:p>
        </p:txBody>
      </p:sp>
      <p:grpSp>
        <p:nvGrpSpPr>
          <p:cNvPr id="22" name="群組 21">
            <a:extLst>
              <a:ext uri="{FF2B5EF4-FFF2-40B4-BE49-F238E27FC236}">
                <a16:creationId xmlns:a16="http://schemas.microsoft.com/office/drawing/2014/main" id="{2D615290-46F5-3FF4-431A-7FFEB20747E6}"/>
              </a:ext>
            </a:extLst>
          </p:cNvPr>
          <p:cNvGrpSpPr/>
          <p:nvPr/>
        </p:nvGrpSpPr>
        <p:grpSpPr>
          <a:xfrm>
            <a:off x="10585370" y="89208"/>
            <a:ext cx="1517421" cy="457202"/>
            <a:chOff x="4498173" y="4704866"/>
            <a:chExt cx="2625382" cy="791033"/>
          </a:xfrm>
        </p:grpSpPr>
        <p:sp>
          <p:nvSpPr>
            <p:cNvPr id="23" name="橢圓 22">
              <a:extLst>
                <a:ext uri="{FF2B5EF4-FFF2-40B4-BE49-F238E27FC236}">
                  <a16:creationId xmlns:a16="http://schemas.microsoft.com/office/drawing/2014/main" id="{AFBD5EE9-4928-491C-CADC-1D828A10233C}"/>
                </a:ext>
              </a:extLst>
            </p:cNvPr>
            <p:cNvSpPr/>
            <p:nvPr/>
          </p:nvSpPr>
          <p:spPr>
            <a:xfrm>
              <a:off x="4560679" y="4760611"/>
              <a:ext cx="630388" cy="6795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34" name="圖片 33">
              <a:extLst>
                <a:ext uri="{FF2B5EF4-FFF2-40B4-BE49-F238E27FC236}">
                  <a16:creationId xmlns:a16="http://schemas.microsoft.com/office/drawing/2014/main" id="{934A15B9-F680-565C-22B8-85AA9527F72C}"/>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4498173" y="4704866"/>
              <a:ext cx="2625382" cy="791033"/>
            </a:xfrm>
            <a:prstGeom prst="rect">
              <a:avLst/>
            </a:prstGeom>
          </p:spPr>
        </p:pic>
      </p:grpSp>
      <p:sp>
        <p:nvSpPr>
          <p:cNvPr id="36" name="副標題 2">
            <a:extLst>
              <a:ext uri="{FF2B5EF4-FFF2-40B4-BE49-F238E27FC236}">
                <a16:creationId xmlns:a16="http://schemas.microsoft.com/office/drawing/2014/main" id="{7A3B5F9C-B5C4-46C8-B675-606DE25B0F2D}"/>
              </a:ext>
            </a:extLst>
          </p:cNvPr>
          <p:cNvSpPr txBox="1">
            <a:spLocks/>
          </p:cNvSpPr>
          <p:nvPr/>
        </p:nvSpPr>
        <p:spPr>
          <a:xfrm>
            <a:off x="867961" y="185910"/>
            <a:ext cx="684218" cy="62478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zh-TW" altLang="en-US" sz="3600" b="1" spc="300" dirty="0">
              <a:solidFill>
                <a:schemeClr val="bg1"/>
              </a:solidFill>
              <a:latin typeface="Microsoft YaHei" panose="020B0503020204020204" pitchFamily="34" charset="-122"/>
              <a:ea typeface="Microsoft YaHei" panose="020B0503020204020204" pitchFamily="34" charset="-122"/>
            </a:endParaRPr>
          </a:p>
        </p:txBody>
      </p:sp>
      <p:sp>
        <p:nvSpPr>
          <p:cNvPr id="29" name="流程圖: 替代程序 28">
            <a:extLst>
              <a:ext uri="{FF2B5EF4-FFF2-40B4-BE49-F238E27FC236}">
                <a16:creationId xmlns:a16="http://schemas.microsoft.com/office/drawing/2014/main" id="{74247EEA-0F23-BE86-B1CD-167F74B40F01}"/>
              </a:ext>
            </a:extLst>
          </p:cNvPr>
          <p:cNvSpPr/>
          <p:nvPr/>
        </p:nvSpPr>
        <p:spPr>
          <a:xfrm>
            <a:off x="298760" y="1081073"/>
            <a:ext cx="5216744" cy="777575"/>
          </a:xfrm>
          <a:prstGeom prst="flowChartAlternateProcess">
            <a:avLst/>
          </a:prstGeom>
          <a:solidFill>
            <a:schemeClr val="accent1">
              <a:lumMod val="60000"/>
              <a:lumOff val="40000"/>
            </a:schemeClr>
          </a:solidFill>
          <a:ln w="38100">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TW" altLang="en-US" sz="2000" b="1" dirty="0">
                <a:solidFill>
                  <a:schemeClr val="bg1"/>
                </a:solidFill>
                <a:latin typeface="+mn-ea"/>
              </a:rPr>
              <a:t>修法亮點一</a:t>
            </a:r>
            <a:endParaRPr lang="en-US" altLang="zh-TW" sz="2000" b="1" dirty="0">
              <a:solidFill>
                <a:schemeClr val="bg1"/>
              </a:solidFill>
              <a:latin typeface="+mn-ea"/>
            </a:endParaRPr>
          </a:p>
          <a:p>
            <a:r>
              <a:rPr lang="zh-TW" altLang="en-US" sz="2400" b="1" dirty="0"/>
              <a:t>僑外生畢業不離臺，留臺工作零門檻</a:t>
            </a:r>
            <a:endParaRPr lang="zh-TW" altLang="en-US" sz="2400" b="1" dirty="0">
              <a:solidFill>
                <a:schemeClr val="bg1"/>
              </a:solidFill>
              <a:latin typeface="+mn-ea"/>
            </a:endParaRPr>
          </a:p>
        </p:txBody>
      </p:sp>
      <p:graphicFrame>
        <p:nvGraphicFramePr>
          <p:cNvPr id="14" name="表格 13">
            <a:extLst>
              <a:ext uri="{FF2B5EF4-FFF2-40B4-BE49-F238E27FC236}">
                <a16:creationId xmlns:a16="http://schemas.microsoft.com/office/drawing/2014/main" id="{8C04CB98-7E40-B9CE-A2A5-7C1BE8551797}"/>
              </a:ext>
            </a:extLst>
          </p:cNvPr>
          <p:cNvGraphicFramePr>
            <a:graphicFrameLocks noGrp="1"/>
          </p:cNvGraphicFramePr>
          <p:nvPr>
            <p:extLst>
              <p:ext uri="{D42A27DB-BD31-4B8C-83A1-F6EECF244321}">
                <p14:modId xmlns:p14="http://schemas.microsoft.com/office/powerpoint/2010/main" val="3157548120"/>
              </p:ext>
            </p:extLst>
          </p:nvPr>
        </p:nvGraphicFramePr>
        <p:xfrm>
          <a:off x="783772" y="2049503"/>
          <a:ext cx="10795518" cy="4290789"/>
        </p:xfrm>
        <a:graphic>
          <a:graphicData uri="http://schemas.openxmlformats.org/drawingml/2006/table">
            <a:tbl>
              <a:tblPr firstRow="1" bandRow="1">
                <a:tableStyleId>{5C22544A-7EE6-4342-B048-85BDC9FD1C3A}</a:tableStyleId>
              </a:tblPr>
              <a:tblGrid>
                <a:gridCol w="2845836">
                  <a:extLst>
                    <a:ext uri="{9D8B030D-6E8A-4147-A177-3AD203B41FA5}">
                      <a16:colId xmlns:a16="http://schemas.microsoft.com/office/drawing/2014/main" val="3118866956"/>
                    </a:ext>
                  </a:extLst>
                </a:gridCol>
                <a:gridCol w="7949682">
                  <a:extLst>
                    <a:ext uri="{9D8B030D-6E8A-4147-A177-3AD203B41FA5}">
                      <a16:colId xmlns:a16="http://schemas.microsoft.com/office/drawing/2014/main" val="2234504220"/>
                    </a:ext>
                  </a:extLst>
                </a:gridCol>
              </a:tblGrid>
              <a:tr h="1049133">
                <a:tc>
                  <a:txBody>
                    <a:bodyPr/>
                    <a:lstStyle/>
                    <a:p>
                      <a:pPr algn="ctr"/>
                      <a:r>
                        <a:rPr lang="zh-TW" altLang="en-US" sz="2800" b="1" kern="1200" dirty="0">
                          <a:solidFill>
                            <a:schemeClr val="bg2">
                              <a:lumMod val="50000"/>
                            </a:schemeClr>
                          </a:solidFill>
                          <a:latin typeface="+mn-lt"/>
                          <a:ea typeface="+mn-ea"/>
                          <a:cs typeface="+mn-cs"/>
                        </a:rPr>
                        <a:t>就學期間</a:t>
                      </a:r>
                    </a:p>
                  </a:txBody>
                  <a:tcPr anchor="ctr">
                    <a:solidFill>
                      <a:schemeClr val="accent1">
                        <a:lumMod val="40000"/>
                        <a:lumOff val="60000"/>
                      </a:schemeClr>
                    </a:solidFill>
                  </a:tcPr>
                </a:tc>
                <a:tc>
                  <a:txBody>
                    <a:bodyPr/>
                    <a:lstStyle/>
                    <a:p>
                      <a:pPr algn="ctr"/>
                      <a:r>
                        <a:rPr lang="zh-TW" altLang="en-US" sz="2800" b="1" kern="1200" dirty="0">
                          <a:solidFill>
                            <a:schemeClr val="bg2">
                              <a:lumMod val="50000"/>
                            </a:schemeClr>
                          </a:solidFill>
                          <a:latin typeface="+mn-lt"/>
                          <a:ea typeface="+mn-ea"/>
                          <a:cs typeface="+mn-cs"/>
                        </a:rPr>
                        <a:t>畢業後</a:t>
                      </a:r>
                    </a:p>
                  </a:txBody>
                  <a:tcPr anchor="ctr">
                    <a:solidFill>
                      <a:schemeClr val="accent1">
                        <a:lumMod val="40000"/>
                        <a:lumOff val="60000"/>
                      </a:schemeClr>
                    </a:solidFill>
                  </a:tcPr>
                </a:tc>
                <a:extLst>
                  <a:ext uri="{0D108BD9-81ED-4DB2-BD59-A6C34878D82A}">
                    <a16:rowId xmlns:a16="http://schemas.microsoft.com/office/drawing/2014/main" val="1169477112"/>
                  </a:ext>
                </a:extLst>
              </a:tr>
              <a:tr h="3241656">
                <a:tc>
                  <a:txBody>
                    <a:bodyPr/>
                    <a:lstStyle/>
                    <a:p>
                      <a:pPr algn="ctr"/>
                      <a:r>
                        <a:rPr lang="zh-TW" altLang="en-US" sz="3200" b="1" kern="1200" dirty="0">
                          <a:solidFill>
                            <a:schemeClr val="bg2">
                              <a:lumMod val="50000"/>
                            </a:schemeClr>
                          </a:solidFill>
                          <a:latin typeface="+mn-ea"/>
                          <a:ea typeface="+mn-ea"/>
                          <a:cs typeface="+mn-cs"/>
                        </a:rPr>
                        <a:t>可工讀</a:t>
                      </a:r>
                    </a:p>
                  </a:txBody>
                  <a:tcPr anchor="ctr">
                    <a:solidFill>
                      <a:schemeClr val="accent1">
                        <a:lumMod val="20000"/>
                        <a:lumOff val="80000"/>
                      </a:schemeClr>
                    </a:solidFill>
                  </a:tcPr>
                </a:tc>
                <a:tc>
                  <a:txBody>
                    <a:bodyPr/>
                    <a:lstStyle/>
                    <a:p>
                      <a:pPr marL="285750" indent="-285750" algn="just">
                        <a:buFont typeface="Arial" panose="020B0604020202020204" pitchFamily="34" charset="0"/>
                        <a:buChar char="•"/>
                      </a:pPr>
                      <a:r>
                        <a:rPr lang="zh-TW" altLang="en-US" sz="2400" b="1" dirty="0">
                          <a:solidFill>
                            <a:schemeClr val="bg2">
                              <a:lumMod val="50000"/>
                            </a:schemeClr>
                          </a:solidFill>
                          <a:latin typeface="+mn-ea"/>
                          <a:ea typeface="+mn-ea"/>
                        </a:rPr>
                        <a:t>修法前無法繼續工讀，須依評點制等規定向勞動部申請工作許可。</a:t>
                      </a:r>
                      <a:endParaRPr lang="en-US" altLang="zh-TW" sz="2400" b="1" dirty="0">
                        <a:solidFill>
                          <a:schemeClr val="bg2">
                            <a:lumMod val="50000"/>
                          </a:schemeClr>
                        </a:solidFill>
                        <a:latin typeface="+mn-ea"/>
                        <a:ea typeface="+mn-ea"/>
                      </a:endParaRPr>
                    </a:p>
                    <a:p>
                      <a:pPr marL="285750" indent="-285750" algn="just">
                        <a:buFont typeface="Arial" panose="020B0604020202020204" pitchFamily="34" charset="0"/>
                        <a:buChar char="•"/>
                      </a:pPr>
                      <a:r>
                        <a:rPr lang="zh-TW" altLang="en-US" sz="2400" b="1" dirty="0">
                          <a:solidFill>
                            <a:srgbClr val="FF0000"/>
                          </a:solidFill>
                          <a:latin typeface="+mn-ea"/>
                          <a:ea typeface="+mn-ea"/>
                        </a:rPr>
                        <a:t>本次修法放寬副學士以上畢業僑外生延期居留期間</a:t>
                      </a:r>
                      <a:r>
                        <a:rPr lang="zh-TW" altLang="en-US" sz="2000" b="1" kern="1200" dirty="0">
                          <a:solidFill>
                            <a:schemeClr val="bg2">
                              <a:lumMod val="50000"/>
                            </a:schemeClr>
                          </a:solidFill>
                          <a:latin typeface="+mn-ea"/>
                          <a:ea typeface="+mn-ea"/>
                          <a:cs typeface="+mn-cs"/>
                        </a:rPr>
                        <a:t>（總延期居留期間最長為</a:t>
                      </a:r>
                      <a:r>
                        <a:rPr lang="en-US" altLang="zh-TW" sz="2000" b="1" kern="1200" dirty="0">
                          <a:solidFill>
                            <a:schemeClr val="bg2">
                              <a:lumMod val="50000"/>
                            </a:schemeClr>
                          </a:solidFill>
                          <a:latin typeface="+mn-ea"/>
                          <a:ea typeface="+mn-ea"/>
                          <a:cs typeface="+mn-cs"/>
                        </a:rPr>
                        <a:t>2</a:t>
                      </a:r>
                      <a:r>
                        <a:rPr lang="zh-TW" altLang="en-US" sz="2000" b="1" kern="1200" dirty="0">
                          <a:solidFill>
                            <a:schemeClr val="bg2">
                              <a:lumMod val="50000"/>
                            </a:schemeClr>
                          </a:solidFill>
                          <a:latin typeface="+mn-ea"/>
                          <a:ea typeface="+mn-ea"/>
                          <a:cs typeface="+mn-cs"/>
                        </a:rPr>
                        <a:t>年）</a:t>
                      </a:r>
                      <a:r>
                        <a:rPr lang="zh-TW" altLang="en-US" sz="2400" b="1" dirty="0">
                          <a:solidFill>
                            <a:srgbClr val="FF0000"/>
                          </a:solidFill>
                          <a:latin typeface="+mn-ea"/>
                          <a:ea typeface="+mn-ea"/>
                        </a:rPr>
                        <a:t>，從事工作無須再由雇主申請工作許可，可自由工作、工讀。</a:t>
                      </a:r>
                      <a:endParaRPr lang="en-US" altLang="zh-TW" sz="2400" b="1" dirty="0">
                        <a:solidFill>
                          <a:srgbClr val="FF0000"/>
                        </a:solidFill>
                        <a:latin typeface="+mn-ea"/>
                        <a:ea typeface="+mn-ea"/>
                      </a:endParaRPr>
                    </a:p>
                  </a:txBody>
                  <a:tcPr anchor="ctr">
                    <a:solidFill>
                      <a:schemeClr val="accent1">
                        <a:lumMod val="20000"/>
                        <a:lumOff val="80000"/>
                      </a:schemeClr>
                    </a:solidFill>
                  </a:tcPr>
                </a:tc>
                <a:extLst>
                  <a:ext uri="{0D108BD9-81ED-4DB2-BD59-A6C34878D82A}">
                    <a16:rowId xmlns:a16="http://schemas.microsoft.com/office/drawing/2014/main" val="3749063032"/>
                  </a:ext>
                </a:extLst>
              </a:tr>
            </a:tbl>
          </a:graphicData>
        </a:graphic>
      </p:graphicFrame>
      <p:sp>
        <p:nvSpPr>
          <p:cNvPr id="2" name="標題 1">
            <a:extLst>
              <a:ext uri="{FF2B5EF4-FFF2-40B4-BE49-F238E27FC236}">
                <a16:creationId xmlns:a16="http://schemas.microsoft.com/office/drawing/2014/main" id="{C99FAF16-AF00-5FBD-F06C-DEDBEBC5C3F0}"/>
              </a:ext>
            </a:extLst>
          </p:cNvPr>
          <p:cNvSpPr>
            <a:spLocks noGrp="1"/>
          </p:cNvSpPr>
          <p:nvPr>
            <p:ph type="title"/>
          </p:nvPr>
        </p:nvSpPr>
        <p:spPr>
          <a:xfrm>
            <a:off x="1334278" y="194703"/>
            <a:ext cx="2912707" cy="689234"/>
          </a:xfrm>
        </p:spPr>
        <p:txBody>
          <a:bodyPr>
            <a:normAutofit fontScale="90000"/>
          </a:bodyPr>
          <a:lstStyle/>
          <a:p>
            <a:r>
              <a:rPr lang="zh-TW" altLang="en-US" sz="3200" b="1" dirty="0">
                <a:latin typeface="Microsoft YaHei" panose="020B0503020204020204" pitchFamily="34" charset="-122"/>
                <a:ea typeface="Microsoft YaHei" panose="020B0503020204020204" pitchFamily="34" charset="-122"/>
                <a:cs typeface="+mn-cs"/>
              </a:rPr>
              <a:t>攬才專法再升級　</a:t>
            </a:r>
          </a:p>
        </p:txBody>
      </p:sp>
      <p:sp>
        <p:nvSpPr>
          <p:cNvPr id="3" name="矩形 2">
            <a:extLst>
              <a:ext uri="{FF2B5EF4-FFF2-40B4-BE49-F238E27FC236}">
                <a16:creationId xmlns:a16="http://schemas.microsoft.com/office/drawing/2014/main" id="{9F7DD533-A9B1-83BD-0583-FB387A053AE1}"/>
              </a:ext>
            </a:extLst>
          </p:cNvPr>
          <p:cNvSpPr/>
          <p:nvPr/>
        </p:nvSpPr>
        <p:spPr>
          <a:xfrm>
            <a:off x="93486" y="173741"/>
            <a:ext cx="1240792" cy="628354"/>
          </a:xfrm>
          <a:prstGeom prst="rect">
            <a:avLst/>
          </a:prstGeom>
          <a:solidFill>
            <a:srgbClr val="52BC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latin typeface="Microsoft YaHei" panose="020B0503020204020204" pitchFamily="34" charset="-122"/>
              <a:ea typeface="Microsoft YaHei" panose="020B0503020204020204" pitchFamily="34" charset="-122"/>
            </a:endParaRPr>
          </a:p>
        </p:txBody>
      </p:sp>
      <p:cxnSp>
        <p:nvCxnSpPr>
          <p:cNvPr id="5" name="直線接點 4">
            <a:extLst>
              <a:ext uri="{FF2B5EF4-FFF2-40B4-BE49-F238E27FC236}">
                <a16:creationId xmlns:a16="http://schemas.microsoft.com/office/drawing/2014/main" id="{ABE9933C-6256-014A-5066-302AC96946FD}"/>
              </a:ext>
            </a:extLst>
          </p:cNvPr>
          <p:cNvCxnSpPr>
            <a:cxnSpLocks/>
          </p:cNvCxnSpPr>
          <p:nvPr/>
        </p:nvCxnSpPr>
        <p:spPr>
          <a:xfrm>
            <a:off x="93486" y="791194"/>
            <a:ext cx="11893034" cy="0"/>
          </a:xfrm>
          <a:prstGeom prst="line">
            <a:avLst/>
          </a:prstGeom>
          <a:ln w="76200">
            <a:solidFill>
              <a:srgbClr val="52BCB6"/>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828934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685DA-D8C8-AA11-DB57-2B85D024FA5B}"/>
            </a:ext>
          </a:extLst>
        </p:cNvPr>
        <p:cNvGrpSpPr/>
        <p:nvPr/>
      </p:nvGrpSpPr>
      <p:grpSpPr>
        <a:xfrm>
          <a:off x="0" y="0"/>
          <a:ext cx="0" cy="0"/>
          <a:chOff x="0" y="0"/>
          <a:chExt cx="0" cy="0"/>
        </a:xfrm>
      </p:grpSpPr>
      <p:sp>
        <p:nvSpPr>
          <p:cNvPr id="4" name="橢圓 3">
            <a:extLst>
              <a:ext uri="{FF2B5EF4-FFF2-40B4-BE49-F238E27FC236}">
                <a16:creationId xmlns:a16="http://schemas.microsoft.com/office/drawing/2014/main" id="{67587FE4-C577-15A9-E087-5A366E0934B9}"/>
              </a:ext>
            </a:extLst>
          </p:cNvPr>
          <p:cNvSpPr/>
          <p:nvPr/>
        </p:nvSpPr>
        <p:spPr>
          <a:xfrm>
            <a:off x="10572678" y="307886"/>
            <a:ext cx="364352" cy="3927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 name="投影片編號版面配置區 2">
            <a:extLst>
              <a:ext uri="{FF2B5EF4-FFF2-40B4-BE49-F238E27FC236}">
                <a16:creationId xmlns:a16="http://schemas.microsoft.com/office/drawing/2014/main" id="{4181C6E4-F82B-9B1B-1E7F-975A34ECA572}"/>
              </a:ext>
            </a:extLst>
          </p:cNvPr>
          <p:cNvSpPr>
            <a:spLocks noGrp="1"/>
          </p:cNvSpPr>
          <p:nvPr>
            <p:ph type="sldNum" sz="quarter" idx="12"/>
          </p:nvPr>
        </p:nvSpPr>
        <p:spPr>
          <a:xfrm>
            <a:off x="8828313" y="6437120"/>
            <a:ext cx="3363687" cy="365125"/>
          </a:xfrm>
        </p:spPr>
        <p:txBody>
          <a:bodyPr/>
          <a:lstStyle/>
          <a:p>
            <a:fld id="{0349E667-FAC9-A045-AD54-EB389857AF20}" type="slidenum">
              <a:rPr lang="en-US" smtClean="0"/>
              <a:t>4</a:t>
            </a:fld>
            <a:endParaRPr lang="en-US" dirty="0"/>
          </a:p>
        </p:txBody>
      </p:sp>
      <p:grpSp>
        <p:nvGrpSpPr>
          <p:cNvPr id="22" name="群組 21">
            <a:extLst>
              <a:ext uri="{FF2B5EF4-FFF2-40B4-BE49-F238E27FC236}">
                <a16:creationId xmlns:a16="http://schemas.microsoft.com/office/drawing/2014/main" id="{2D615290-46F5-3FF4-431A-7FFEB20747E6}"/>
              </a:ext>
            </a:extLst>
          </p:cNvPr>
          <p:cNvGrpSpPr/>
          <p:nvPr/>
        </p:nvGrpSpPr>
        <p:grpSpPr>
          <a:xfrm>
            <a:off x="10585370" y="89208"/>
            <a:ext cx="1517421" cy="457202"/>
            <a:chOff x="4498173" y="4704866"/>
            <a:chExt cx="2625382" cy="791033"/>
          </a:xfrm>
        </p:grpSpPr>
        <p:sp>
          <p:nvSpPr>
            <p:cNvPr id="23" name="橢圓 22">
              <a:extLst>
                <a:ext uri="{FF2B5EF4-FFF2-40B4-BE49-F238E27FC236}">
                  <a16:creationId xmlns:a16="http://schemas.microsoft.com/office/drawing/2014/main" id="{AFBD5EE9-4928-491C-CADC-1D828A10233C}"/>
                </a:ext>
              </a:extLst>
            </p:cNvPr>
            <p:cNvSpPr/>
            <p:nvPr/>
          </p:nvSpPr>
          <p:spPr>
            <a:xfrm>
              <a:off x="4560679" y="4760611"/>
              <a:ext cx="630388" cy="6795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34" name="圖片 33">
              <a:extLst>
                <a:ext uri="{FF2B5EF4-FFF2-40B4-BE49-F238E27FC236}">
                  <a16:creationId xmlns:a16="http://schemas.microsoft.com/office/drawing/2014/main" id="{934A15B9-F680-565C-22B8-85AA9527F72C}"/>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4498173" y="4704866"/>
              <a:ext cx="2625382" cy="791033"/>
            </a:xfrm>
            <a:prstGeom prst="rect">
              <a:avLst/>
            </a:prstGeom>
          </p:spPr>
        </p:pic>
      </p:grpSp>
      <p:graphicFrame>
        <p:nvGraphicFramePr>
          <p:cNvPr id="14" name="表格 13">
            <a:extLst>
              <a:ext uri="{FF2B5EF4-FFF2-40B4-BE49-F238E27FC236}">
                <a16:creationId xmlns:a16="http://schemas.microsoft.com/office/drawing/2014/main" id="{8C04CB98-7E40-B9CE-A2A5-7C1BE8551797}"/>
              </a:ext>
            </a:extLst>
          </p:cNvPr>
          <p:cNvGraphicFramePr>
            <a:graphicFrameLocks noGrp="1"/>
          </p:cNvGraphicFramePr>
          <p:nvPr>
            <p:extLst>
              <p:ext uri="{D42A27DB-BD31-4B8C-83A1-F6EECF244321}">
                <p14:modId xmlns:p14="http://schemas.microsoft.com/office/powerpoint/2010/main" val="174318246"/>
              </p:ext>
            </p:extLst>
          </p:nvPr>
        </p:nvGraphicFramePr>
        <p:xfrm>
          <a:off x="223572" y="1932303"/>
          <a:ext cx="11744856" cy="4263009"/>
        </p:xfrm>
        <a:graphic>
          <a:graphicData uri="http://schemas.openxmlformats.org/drawingml/2006/table">
            <a:tbl>
              <a:tblPr firstRow="1" bandRow="1">
                <a:tableStyleId>{5C22544A-7EE6-4342-B048-85BDC9FD1C3A}</a:tableStyleId>
              </a:tblPr>
              <a:tblGrid>
                <a:gridCol w="4625797">
                  <a:extLst>
                    <a:ext uri="{9D8B030D-6E8A-4147-A177-3AD203B41FA5}">
                      <a16:colId xmlns:a16="http://schemas.microsoft.com/office/drawing/2014/main" val="3118866956"/>
                    </a:ext>
                  </a:extLst>
                </a:gridCol>
                <a:gridCol w="7119059">
                  <a:extLst>
                    <a:ext uri="{9D8B030D-6E8A-4147-A177-3AD203B41FA5}">
                      <a16:colId xmlns:a16="http://schemas.microsoft.com/office/drawing/2014/main" val="2234504220"/>
                    </a:ext>
                  </a:extLst>
                </a:gridCol>
              </a:tblGrid>
              <a:tr h="496268">
                <a:tc gridSpan="2">
                  <a:txBody>
                    <a:bodyPr/>
                    <a:lstStyle/>
                    <a:p>
                      <a:pPr algn="ctr" hangingPunct="0"/>
                      <a:r>
                        <a:rPr lang="zh-TW" altLang="en-US" sz="2400" b="1" kern="1200" dirty="0">
                          <a:solidFill>
                            <a:schemeClr val="bg2">
                              <a:lumMod val="50000"/>
                            </a:schemeClr>
                          </a:solidFill>
                          <a:latin typeface="+mn-lt"/>
                          <a:ea typeface="+mn-ea"/>
                          <a:cs typeface="+mn-cs"/>
                        </a:rPr>
                        <a:t>放寬</a:t>
                      </a:r>
                      <a:r>
                        <a:rPr lang="zh-TW" altLang="en-US" sz="2400" b="1" u="sng" kern="1200" dirty="0">
                          <a:solidFill>
                            <a:srgbClr val="FF0000"/>
                          </a:solidFill>
                          <a:latin typeface="+mn-lt"/>
                          <a:ea typeface="+mn-ea"/>
                          <a:cs typeface="+mn-cs"/>
                        </a:rPr>
                        <a:t>取得世界排名大學學士以上學位者</a:t>
                      </a:r>
                      <a:r>
                        <a:rPr lang="zh-TW" altLang="en-US" sz="2400" b="1" kern="1200" dirty="0">
                          <a:solidFill>
                            <a:schemeClr val="bg2">
                              <a:lumMod val="50000"/>
                            </a:schemeClr>
                          </a:solidFill>
                          <a:latin typeface="+mn-lt"/>
                          <a:ea typeface="+mn-ea"/>
                          <a:cs typeface="+mn-cs"/>
                        </a:rPr>
                        <a:t>在我國從事專業工作條件</a:t>
                      </a:r>
                    </a:p>
                  </a:txBody>
                  <a:tcPr anchor="ctr">
                    <a:solidFill>
                      <a:schemeClr val="accent6">
                        <a:lumMod val="60000"/>
                        <a:lumOff val="40000"/>
                      </a:schemeClr>
                    </a:solidFill>
                  </a:tcPr>
                </a:tc>
                <a:tc hMerge="1">
                  <a:txBody>
                    <a:bodyPr/>
                    <a:lstStyle/>
                    <a:p>
                      <a:pPr algn="ctr"/>
                      <a:endParaRPr lang="zh-TW" altLang="en-US" sz="3200" b="1" kern="1200" dirty="0">
                        <a:solidFill>
                          <a:schemeClr val="bg2">
                            <a:lumMod val="50000"/>
                          </a:schemeClr>
                        </a:solidFill>
                        <a:latin typeface="+mn-lt"/>
                        <a:ea typeface="+mn-ea"/>
                        <a:cs typeface="+mn-cs"/>
                      </a:endParaRPr>
                    </a:p>
                  </a:txBody>
                  <a:tcPr anchor="ctr">
                    <a:solidFill>
                      <a:schemeClr val="accent1">
                        <a:lumMod val="40000"/>
                        <a:lumOff val="60000"/>
                      </a:schemeClr>
                    </a:solidFill>
                  </a:tcPr>
                </a:tc>
                <a:extLst>
                  <a:ext uri="{0D108BD9-81ED-4DB2-BD59-A6C34878D82A}">
                    <a16:rowId xmlns:a16="http://schemas.microsoft.com/office/drawing/2014/main" val="1169477112"/>
                  </a:ext>
                </a:extLst>
              </a:tr>
              <a:tr h="979993">
                <a:tc>
                  <a:txBody>
                    <a:bodyPr/>
                    <a:lstStyle/>
                    <a:p>
                      <a:pPr marL="0" algn="ctr" defTabSz="914400" rtl="0" eaLnBrk="1" latinLnBrk="0" hangingPunct="0"/>
                      <a:r>
                        <a:rPr lang="zh-TW" altLang="en-US" sz="2000" b="1" kern="1200" dirty="0">
                          <a:solidFill>
                            <a:schemeClr val="bg2">
                              <a:lumMod val="50000"/>
                            </a:schemeClr>
                          </a:solidFill>
                          <a:latin typeface="+mn-ea"/>
                          <a:ea typeface="+mn-ea"/>
                          <a:cs typeface="+mn-cs"/>
                        </a:rPr>
                        <a:t>攬才專法第</a:t>
                      </a:r>
                      <a:r>
                        <a:rPr lang="en-US" altLang="zh-TW" sz="2000" b="1" kern="1200" dirty="0">
                          <a:solidFill>
                            <a:schemeClr val="bg2">
                              <a:lumMod val="50000"/>
                            </a:schemeClr>
                          </a:solidFill>
                          <a:latin typeface="+mn-ea"/>
                          <a:ea typeface="+mn-ea"/>
                          <a:cs typeface="+mn-cs"/>
                        </a:rPr>
                        <a:t>6</a:t>
                      </a:r>
                      <a:r>
                        <a:rPr lang="zh-TW" altLang="en-US" sz="2000" b="1" kern="1200" dirty="0">
                          <a:solidFill>
                            <a:schemeClr val="bg2">
                              <a:lumMod val="50000"/>
                            </a:schemeClr>
                          </a:solidFill>
                          <a:latin typeface="+mn-ea"/>
                          <a:ea typeface="+mn-ea"/>
                          <a:cs typeface="+mn-cs"/>
                        </a:rPr>
                        <a:t>條</a:t>
                      </a:r>
                      <a:endParaRPr lang="en-US" altLang="zh-TW" sz="2000" b="1" kern="1200" dirty="0">
                        <a:solidFill>
                          <a:schemeClr val="bg2">
                            <a:lumMod val="50000"/>
                          </a:schemeClr>
                        </a:solidFill>
                        <a:latin typeface="+mn-ea"/>
                        <a:ea typeface="+mn-ea"/>
                        <a:cs typeface="+mn-cs"/>
                      </a:endParaRPr>
                    </a:p>
                    <a:p>
                      <a:pPr marL="0" algn="ctr" defTabSz="914400" rtl="0" eaLnBrk="1" latinLnBrk="0" hangingPunct="0"/>
                      <a:r>
                        <a:rPr lang="zh-TW" altLang="en-US" sz="2800" b="1" kern="1200" dirty="0">
                          <a:solidFill>
                            <a:srgbClr val="FF0000"/>
                          </a:solidFill>
                          <a:latin typeface="+mn-lt"/>
                          <a:ea typeface="+mn-ea"/>
                          <a:cs typeface="+mn-cs"/>
                        </a:rPr>
                        <a:t>世界排名前</a:t>
                      </a:r>
                      <a:r>
                        <a:rPr lang="en-US" altLang="zh-TW" sz="2800" b="1" kern="1200" dirty="0">
                          <a:solidFill>
                            <a:srgbClr val="FF0000"/>
                          </a:solidFill>
                          <a:latin typeface="+mn-ea"/>
                          <a:ea typeface="+mn-ea"/>
                          <a:cs typeface="+mn-cs"/>
                        </a:rPr>
                        <a:t>1500</a:t>
                      </a:r>
                      <a:r>
                        <a:rPr lang="zh-TW" altLang="en-US" sz="2800" b="1" kern="1200" dirty="0">
                          <a:solidFill>
                            <a:srgbClr val="FF0000"/>
                          </a:solidFill>
                          <a:latin typeface="+mn-ea"/>
                          <a:ea typeface="+mn-ea"/>
                          <a:cs typeface="+mn-cs"/>
                        </a:rPr>
                        <a:t>大</a:t>
                      </a:r>
                      <a:endParaRPr lang="en-US" altLang="zh-TW" sz="2800" b="1" kern="1200" dirty="0">
                        <a:solidFill>
                          <a:srgbClr val="FF0000"/>
                        </a:solidFill>
                        <a:latin typeface="+mn-ea"/>
                        <a:ea typeface="+mn-ea"/>
                        <a:cs typeface="+mn-cs"/>
                      </a:endParaRPr>
                    </a:p>
                  </a:txBody>
                  <a:tcPr anchor="ctr">
                    <a:solidFill>
                      <a:schemeClr val="accent6">
                        <a:lumMod val="20000"/>
                        <a:lumOff val="80000"/>
                      </a:schemeClr>
                    </a:solidFill>
                  </a:tcPr>
                </a:tc>
                <a:tc>
                  <a:txBody>
                    <a:bodyPr/>
                    <a:lstStyle/>
                    <a:p>
                      <a:pPr marL="0" indent="0" algn="ctr" defTabSz="914400" rtl="0" eaLnBrk="1" latinLnBrk="0" hangingPunct="0">
                        <a:buFont typeface="Arial" panose="020B0604020202020204" pitchFamily="34" charset="0"/>
                        <a:buNone/>
                      </a:pPr>
                      <a:r>
                        <a:rPr lang="zh-TW" altLang="en-US" sz="2000" b="1" kern="1200" dirty="0">
                          <a:solidFill>
                            <a:schemeClr val="bg2">
                              <a:lumMod val="50000"/>
                            </a:schemeClr>
                          </a:solidFill>
                          <a:latin typeface="+mn-ea"/>
                          <a:ea typeface="+mn-ea"/>
                          <a:cs typeface="+mn-cs"/>
                        </a:rPr>
                        <a:t>攬才專法第</a:t>
                      </a:r>
                      <a:r>
                        <a:rPr lang="en-US" altLang="zh-TW" sz="2000" b="1" kern="1200" dirty="0">
                          <a:solidFill>
                            <a:schemeClr val="bg2">
                              <a:lumMod val="50000"/>
                            </a:schemeClr>
                          </a:solidFill>
                          <a:latin typeface="+mn-ea"/>
                          <a:ea typeface="+mn-ea"/>
                          <a:cs typeface="+mn-cs"/>
                        </a:rPr>
                        <a:t>11</a:t>
                      </a:r>
                      <a:r>
                        <a:rPr lang="zh-TW" altLang="en-US" sz="2000" b="1" kern="1200" dirty="0">
                          <a:solidFill>
                            <a:schemeClr val="bg2">
                              <a:lumMod val="50000"/>
                            </a:schemeClr>
                          </a:solidFill>
                          <a:latin typeface="+mn-ea"/>
                          <a:ea typeface="+mn-ea"/>
                          <a:cs typeface="+mn-cs"/>
                        </a:rPr>
                        <a:t>條</a:t>
                      </a:r>
                      <a:endParaRPr lang="en-US" altLang="zh-TW" sz="2000" b="1" kern="1200" dirty="0">
                        <a:solidFill>
                          <a:schemeClr val="bg2">
                            <a:lumMod val="50000"/>
                          </a:schemeClr>
                        </a:solidFill>
                        <a:latin typeface="+mn-ea"/>
                        <a:ea typeface="+mn-ea"/>
                        <a:cs typeface="+mn-cs"/>
                      </a:endParaRPr>
                    </a:p>
                    <a:p>
                      <a:pPr marL="0" indent="0" algn="ctr" defTabSz="914400" rtl="0" eaLnBrk="1" latinLnBrk="0" hangingPunct="0">
                        <a:buFont typeface="Arial" panose="020B0604020202020204" pitchFamily="34" charset="0"/>
                        <a:buNone/>
                      </a:pPr>
                      <a:r>
                        <a:rPr lang="zh-TW" altLang="en-US" sz="2800" b="1" kern="1200" dirty="0">
                          <a:solidFill>
                            <a:srgbClr val="FF0000"/>
                          </a:solidFill>
                          <a:latin typeface="+mn-lt"/>
                          <a:ea typeface="+mn-ea"/>
                          <a:cs typeface="+mn-cs"/>
                        </a:rPr>
                        <a:t>世界排名前</a:t>
                      </a:r>
                      <a:r>
                        <a:rPr lang="en-US" altLang="zh-TW" sz="2800" b="1" kern="1200" dirty="0">
                          <a:solidFill>
                            <a:srgbClr val="FF0000"/>
                          </a:solidFill>
                          <a:latin typeface="+mn-ea"/>
                          <a:ea typeface="+mn-ea"/>
                          <a:cs typeface="+mn-cs"/>
                        </a:rPr>
                        <a:t>200</a:t>
                      </a:r>
                      <a:r>
                        <a:rPr lang="zh-TW" altLang="en-US" sz="2800" b="1" kern="1200" dirty="0">
                          <a:solidFill>
                            <a:srgbClr val="FF0000"/>
                          </a:solidFill>
                          <a:latin typeface="+mn-ea"/>
                          <a:ea typeface="+mn-ea"/>
                          <a:cs typeface="+mn-cs"/>
                        </a:rPr>
                        <a:t>大</a:t>
                      </a:r>
                      <a:endParaRPr lang="en-US" altLang="zh-TW" sz="2800" b="1" kern="1200" dirty="0">
                        <a:solidFill>
                          <a:srgbClr val="FF0000"/>
                        </a:solidFill>
                        <a:latin typeface="+mn-ea"/>
                        <a:ea typeface="+mn-ea"/>
                        <a:cs typeface="+mn-cs"/>
                      </a:endParaRPr>
                    </a:p>
                  </a:txBody>
                  <a:tcPr anchor="ctr">
                    <a:solidFill>
                      <a:schemeClr val="accent6">
                        <a:lumMod val="20000"/>
                        <a:lumOff val="80000"/>
                      </a:schemeClr>
                    </a:solidFill>
                  </a:tcPr>
                </a:tc>
                <a:extLst>
                  <a:ext uri="{0D108BD9-81ED-4DB2-BD59-A6C34878D82A}">
                    <a16:rowId xmlns:a16="http://schemas.microsoft.com/office/drawing/2014/main" val="3749063032"/>
                  </a:ext>
                </a:extLst>
              </a:tr>
              <a:tr h="2786748">
                <a:tc>
                  <a:txBody>
                    <a:bodyPr/>
                    <a:lstStyle/>
                    <a:p>
                      <a:pPr algn="ctr" hangingPunct="0"/>
                      <a:r>
                        <a:rPr lang="zh-TW" altLang="en-US" sz="2400" b="1" kern="1200" dirty="0">
                          <a:solidFill>
                            <a:schemeClr val="bg2">
                              <a:lumMod val="50000"/>
                            </a:schemeClr>
                          </a:solidFill>
                          <a:latin typeface="+mn-ea"/>
                          <a:ea typeface="+mn-ea"/>
                          <a:cs typeface="+mn-cs"/>
                        </a:rPr>
                        <a:t>經雇主聘僱在台從事</a:t>
                      </a:r>
                      <a:endParaRPr lang="en-US" altLang="zh-TW" sz="2400" b="1" kern="1200" dirty="0">
                        <a:solidFill>
                          <a:schemeClr val="bg2">
                            <a:lumMod val="50000"/>
                          </a:schemeClr>
                        </a:solidFill>
                        <a:latin typeface="+mn-ea"/>
                        <a:ea typeface="+mn-ea"/>
                        <a:cs typeface="+mn-cs"/>
                      </a:endParaRPr>
                    </a:p>
                    <a:p>
                      <a:pPr algn="ctr" hangingPunct="0"/>
                      <a:r>
                        <a:rPr lang="zh-TW" altLang="en-US" sz="2400" b="1" kern="1200" dirty="0">
                          <a:solidFill>
                            <a:schemeClr val="bg2">
                              <a:lumMod val="50000"/>
                            </a:schemeClr>
                          </a:solidFill>
                          <a:latin typeface="+mn-ea"/>
                          <a:ea typeface="+mn-ea"/>
                          <a:cs typeface="+mn-cs"/>
                        </a:rPr>
                        <a:t>專門性或技術性工作</a:t>
                      </a:r>
                      <a:endParaRPr lang="en-US" altLang="zh-TW" sz="2400" b="1" kern="1200" dirty="0">
                        <a:solidFill>
                          <a:schemeClr val="bg2">
                            <a:lumMod val="50000"/>
                          </a:schemeClr>
                        </a:solidFill>
                        <a:latin typeface="+mn-ea"/>
                        <a:ea typeface="+mn-ea"/>
                        <a:cs typeface="+mn-cs"/>
                      </a:endParaRPr>
                    </a:p>
                    <a:p>
                      <a:pPr algn="ctr" hangingPunct="0"/>
                      <a:r>
                        <a:rPr lang="zh-TW" altLang="en-US" sz="2400" b="1" kern="1200" dirty="0">
                          <a:solidFill>
                            <a:srgbClr val="FF0000"/>
                          </a:solidFill>
                          <a:latin typeface="+mn-ea"/>
                          <a:ea typeface="+mn-ea"/>
                          <a:cs typeface="+mn-cs"/>
                        </a:rPr>
                        <a:t>免</a:t>
                      </a:r>
                      <a:r>
                        <a:rPr lang="en-US" altLang="zh-TW" sz="2400" b="1" kern="1200" dirty="0">
                          <a:solidFill>
                            <a:srgbClr val="FF0000"/>
                          </a:solidFill>
                          <a:latin typeface="+mn-ea"/>
                          <a:ea typeface="+mn-ea"/>
                          <a:cs typeface="+mn-cs"/>
                        </a:rPr>
                        <a:t>2</a:t>
                      </a:r>
                      <a:r>
                        <a:rPr lang="zh-TW" altLang="en-US" sz="2400" b="1" kern="1200" dirty="0">
                          <a:solidFill>
                            <a:srgbClr val="FF0000"/>
                          </a:solidFill>
                          <a:latin typeface="+mn-ea"/>
                          <a:ea typeface="+mn-ea"/>
                          <a:cs typeface="+mn-cs"/>
                        </a:rPr>
                        <a:t>年工作經驗</a:t>
                      </a:r>
                      <a:endParaRPr lang="en-US" altLang="zh-TW" sz="2400" b="1" kern="1200" dirty="0">
                        <a:solidFill>
                          <a:srgbClr val="FF0000"/>
                        </a:solidFill>
                        <a:latin typeface="+mn-ea"/>
                        <a:ea typeface="+mn-ea"/>
                        <a:cs typeface="+mn-cs"/>
                      </a:endParaRPr>
                    </a:p>
                    <a:p>
                      <a:pPr algn="ctr" hangingPunct="0"/>
                      <a:r>
                        <a:rPr lang="zh-TW" altLang="en-US" sz="1050" b="1" kern="1200" dirty="0">
                          <a:solidFill>
                            <a:schemeClr val="bg2">
                              <a:lumMod val="50000"/>
                            </a:schemeClr>
                          </a:solidFill>
                          <a:latin typeface="+mn-lt"/>
                          <a:ea typeface="+mn-ea"/>
                          <a:cs typeface="+mn-cs"/>
                        </a:rPr>
                        <a:t>（外國人從事就業服務法第四十六條第一項</a:t>
                      </a:r>
                      <a:endParaRPr lang="en-US" altLang="zh-TW" sz="1050" b="1" kern="1200" dirty="0">
                        <a:solidFill>
                          <a:schemeClr val="bg2">
                            <a:lumMod val="50000"/>
                          </a:schemeClr>
                        </a:solidFill>
                        <a:latin typeface="+mn-lt"/>
                        <a:ea typeface="+mn-ea"/>
                        <a:cs typeface="+mn-cs"/>
                      </a:endParaRPr>
                    </a:p>
                    <a:p>
                      <a:pPr algn="ctr" hangingPunct="0"/>
                      <a:r>
                        <a:rPr lang="zh-TW" altLang="en-US" sz="1050" b="1" kern="1200" dirty="0">
                          <a:solidFill>
                            <a:schemeClr val="bg2">
                              <a:lumMod val="50000"/>
                            </a:schemeClr>
                          </a:solidFill>
                          <a:latin typeface="+mn-lt"/>
                          <a:ea typeface="+mn-ea"/>
                          <a:cs typeface="+mn-cs"/>
                        </a:rPr>
                        <a:t>第一款至第六款工作資格及審查標準）</a:t>
                      </a:r>
                      <a:endParaRPr lang="en-US" altLang="zh-TW" sz="1050" b="1" kern="1200" dirty="0">
                        <a:solidFill>
                          <a:schemeClr val="bg2">
                            <a:lumMod val="50000"/>
                          </a:schemeClr>
                        </a:solidFill>
                        <a:latin typeface="+mn-lt"/>
                        <a:ea typeface="+mn-ea"/>
                        <a:cs typeface="+mn-cs"/>
                      </a:endParaRPr>
                    </a:p>
                  </a:txBody>
                  <a:tcPr anchor="ctr">
                    <a:solidFill>
                      <a:schemeClr val="accent6">
                        <a:lumMod val="20000"/>
                        <a:lumOff val="80000"/>
                      </a:schemeClr>
                    </a:solidFill>
                  </a:tcPr>
                </a:tc>
                <a:tc>
                  <a:txBody>
                    <a:bodyPr/>
                    <a:lstStyle/>
                    <a:p>
                      <a:pPr marL="457200" indent="-457200" algn="just" hangingPunct="0">
                        <a:buFont typeface="Arial" panose="020B0604020202020204" pitchFamily="34" charset="0"/>
                        <a:buChar char="•"/>
                      </a:pPr>
                      <a:r>
                        <a:rPr lang="zh-TW" altLang="en-US" sz="2000" b="1" kern="1200" dirty="0">
                          <a:solidFill>
                            <a:schemeClr val="bg2">
                              <a:lumMod val="50000"/>
                            </a:schemeClr>
                          </a:solidFill>
                          <a:latin typeface="+mn-lt"/>
                          <a:ea typeface="+mn-ea"/>
                          <a:cs typeface="+mn-cs"/>
                        </a:rPr>
                        <a:t>外國人可</a:t>
                      </a:r>
                      <a:r>
                        <a:rPr lang="zh-TW" altLang="en-US" sz="2000" b="1" kern="1200" dirty="0">
                          <a:solidFill>
                            <a:srgbClr val="FF0000"/>
                          </a:solidFill>
                          <a:latin typeface="+mn-lt"/>
                          <a:ea typeface="+mn-ea"/>
                          <a:cs typeface="+mn-cs"/>
                        </a:rPr>
                        <a:t>直接向勞動部申請許可</a:t>
                      </a:r>
                      <a:r>
                        <a:rPr lang="zh-TW" altLang="en-US" sz="2000" b="1" kern="1200" dirty="0">
                          <a:solidFill>
                            <a:schemeClr val="bg2">
                              <a:lumMod val="50000"/>
                            </a:schemeClr>
                          </a:solidFill>
                          <a:latin typeface="+mn-lt"/>
                          <a:ea typeface="+mn-ea"/>
                          <a:cs typeface="+mn-cs"/>
                        </a:rPr>
                        <a:t>，在我國從事專業工作。</a:t>
                      </a:r>
                      <a:endParaRPr lang="en-US" altLang="zh-TW" sz="2000" b="1" kern="1200" dirty="0">
                        <a:solidFill>
                          <a:schemeClr val="bg2">
                            <a:lumMod val="50000"/>
                          </a:schemeClr>
                        </a:solidFill>
                        <a:latin typeface="+mn-lt"/>
                        <a:ea typeface="+mn-ea"/>
                        <a:cs typeface="+mn-cs"/>
                      </a:endParaRPr>
                    </a:p>
                    <a:p>
                      <a:pPr marL="457200" marR="0" lvl="0" indent="-457200" algn="just" defTabSz="914400" rtl="0" eaLnBrk="1" fontAlgn="auto" latinLnBrk="0" hangingPunct="0">
                        <a:lnSpc>
                          <a:spcPct val="100000"/>
                        </a:lnSpc>
                        <a:spcBef>
                          <a:spcPts val="0"/>
                        </a:spcBef>
                        <a:spcAft>
                          <a:spcPts val="0"/>
                        </a:spcAft>
                        <a:buClrTx/>
                        <a:buSzTx/>
                        <a:buFont typeface="Arial" panose="020B0604020202020204" pitchFamily="34" charset="0"/>
                        <a:buChar char="•"/>
                        <a:tabLst/>
                        <a:defRPr/>
                      </a:pPr>
                      <a:r>
                        <a:rPr lang="zh-TW" altLang="en-US" sz="2000" b="1" kern="1200">
                          <a:solidFill>
                            <a:schemeClr val="bg2">
                              <a:lumMod val="50000"/>
                            </a:schemeClr>
                          </a:solidFill>
                          <a:latin typeface="+mn-ea"/>
                          <a:ea typeface="+mn-ea"/>
                          <a:cs typeface="+mn-cs"/>
                        </a:rPr>
                        <a:t>勞動部已</a:t>
                      </a:r>
                      <a:r>
                        <a:rPr lang="zh-TW" altLang="zh-TW" sz="2000" b="1" kern="1200">
                          <a:solidFill>
                            <a:schemeClr val="bg2">
                              <a:lumMod val="50000"/>
                            </a:schemeClr>
                          </a:solidFill>
                          <a:latin typeface="+mn-ea"/>
                          <a:ea typeface="+mn-ea"/>
                          <a:cs typeface="+mn-cs"/>
                        </a:rPr>
                        <a:t>訂</a:t>
                      </a:r>
                      <a:r>
                        <a:rPr lang="zh-TW" altLang="zh-TW" sz="2000" b="1" kern="1200" dirty="0">
                          <a:solidFill>
                            <a:schemeClr val="bg2">
                              <a:lumMod val="50000"/>
                            </a:schemeClr>
                          </a:solidFill>
                          <a:latin typeface="+mn-ea"/>
                          <a:ea typeface="+mn-ea"/>
                          <a:cs typeface="+mn-cs"/>
                        </a:rPr>
                        <a:t>定「</a:t>
                      </a:r>
                      <a:r>
                        <a:rPr lang="zh-TW" altLang="zh-TW" sz="2000" b="1" kern="1200" dirty="0">
                          <a:solidFill>
                            <a:srgbClr val="FF0000"/>
                          </a:solidFill>
                          <a:latin typeface="+mn-lt"/>
                          <a:ea typeface="+mn-ea"/>
                          <a:cs typeface="+mn-cs"/>
                        </a:rPr>
                        <a:t>外國專業人才延攬及僱用法第十一條規定外國人申請許可及管理辦法</a:t>
                      </a:r>
                      <a:r>
                        <a:rPr lang="zh-TW" altLang="zh-TW" sz="2000" b="1" kern="1200" dirty="0">
                          <a:solidFill>
                            <a:schemeClr val="bg2">
                              <a:lumMod val="50000"/>
                            </a:schemeClr>
                          </a:solidFill>
                          <a:latin typeface="+mn-ea"/>
                          <a:ea typeface="+mn-ea"/>
                          <a:cs typeface="+mn-cs"/>
                        </a:rPr>
                        <a:t>」，建立更清晰及便捷的申請程序。</a:t>
                      </a:r>
                      <a:endParaRPr lang="en-US" altLang="zh-TW" sz="2000" b="1" kern="1200" dirty="0">
                        <a:solidFill>
                          <a:schemeClr val="bg2">
                            <a:lumMod val="50000"/>
                          </a:schemeClr>
                        </a:solidFill>
                        <a:latin typeface="+mn-ea"/>
                        <a:ea typeface="+mn-ea"/>
                        <a:cs typeface="+mn-cs"/>
                      </a:endParaRPr>
                    </a:p>
                  </a:txBody>
                  <a:tcPr anchor="ctr">
                    <a:solidFill>
                      <a:schemeClr val="accent6">
                        <a:lumMod val="20000"/>
                        <a:lumOff val="80000"/>
                      </a:schemeClr>
                    </a:solidFill>
                  </a:tcPr>
                </a:tc>
                <a:extLst>
                  <a:ext uri="{0D108BD9-81ED-4DB2-BD59-A6C34878D82A}">
                    <a16:rowId xmlns:a16="http://schemas.microsoft.com/office/drawing/2014/main" val="271703204"/>
                  </a:ext>
                </a:extLst>
              </a:tr>
            </a:tbl>
          </a:graphicData>
        </a:graphic>
      </p:graphicFrame>
      <p:sp>
        <p:nvSpPr>
          <p:cNvPr id="2" name="標題 1">
            <a:extLst>
              <a:ext uri="{FF2B5EF4-FFF2-40B4-BE49-F238E27FC236}">
                <a16:creationId xmlns:a16="http://schemas.microsoft.com/office/drawing/2014/main" id="{22E23001-7821-CBA5-EDC5-9F19BACD867B}"/>
              </a:ext>
            </a:extLst>
          </p:cNvPr>
          <p:cNvSpPr>
            <a:spLocks noGrp="1"/>
          </p:cNvSpPr>
          <p:nvPr>
            <p:ph type="title"/>
          </p:nvPr>
        </p:nvSpPr>
        <p:spPr>
          <a:xfrm>
            <a:off x="1334278" y="194703"/>
            <a:ext cx="2912707" cy="689234"/>
          </a:xfrm>
        </p:spPr>
        <p:txBody>
          <a:bodyPr>
            <a:normAutofit/>
          </a:bodyPr>
          <a:lstStyle/>
          <a:p>
            <a:r>
              <a:rPr lang="zh-TW" altLang="en-US" sz="2900" b="1" dirty="0">
                <a:latin typeface="Microsoft YaHei" panose="020B0503020204020204" pitchFamily="34" charset="-122"/>
                <a:ea typeface="Microsoft YaHei" panose="020B0503020204020204" pitchFamily="34" charset="-122"/>
                <a:cs typeface="+mn-cs"/>
              </a:rPr>
              <a:t>攬才專法再升級　</a:t>
            </a:r>
          </a:p>
        </p:txBody>
      </p:sp>
      <p:sp>
        <p:nvSpPr>
          <p:cNvPr id="3" name="矩形 2">
            <a:extLst>
              <a:ext uri="{FF2B5EF4-FFF2-40B4-BE49-F238E27FC236}">
                <a16:creationId xmlns:a16="http://schemas.microsoft.com/office/drawing/2014/main" id="{47A193C5-0AD8-9BEB-1FFC-819EE00CC156}"/>
              </a:ext>
            </a:extLst>
          </p:cNvPr>
          <p:cNvSpPr/>
          <p:nvPr/>
        </p:nvSpPr>
        <p:spPr>
          <a:xfrm>
            <a:off x="93486" y="173741"/>
            <a:ext cx="1240792" cy="628354"/>
          </a:xfrm>
          <a:prstGeom prst="rect">
            <a:avLst/>
          </a:prstGeom>
          <a:solidFill>
            <a:srgbClr val="52BC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latin typeface="Microsoft YaHei" panose="020B0503020204020204" pitchFamily="34" charset="-122"/>
              <a:ea typeface="Microsoft YaHei" panose="020B0503020204020204" pitchFamily="34" charset="-122"/>
            </a:endParaRPr>
          </a:p>
        </p:txBody>
      </p:sp>
      <p:cxnSp>
        <p:nvCxnSpPr>
          <p:cNvPr id="5" name="直線接點 4">
            <a:extLst>
              <a:ext uri="{FF2B5EF4-FFF2-40B4-BE49-F238E27FC236}">
                <a16:creationId xmlns:a16="http://schemas.microsoft.com/office/drawing/2014/main" id="{7CB1E3C2-47EA-6476-ACE0-C80C4D2C01DE}"/>
              </a:ext>
            </a:extLst>
          </p:cNvPr>
          <p:cNvCxnSpPr>
            <a:cxnSpLocks/>
          </p:cNvCxnSpPr>
          <p:nvPr/>
        </p:nvCxnSpPr>
        <p:spPr>
          <a:xfrm>
            <a:off x="93486" y="791194"/>
            <a:ext cx="11893034" cy="0"/>
          </a:xfrm>
          <a:prstGeom prst="line">
            <a:avLst/>
          </a:prstGeom>
          <a:ln w="76200">
            <a:solidFill>
              <a:srgbClr val="52BCB6"/>
            </a:solidFill>
          </a:ln>
        </p:spPr>
        <p:style>
          <a:lnRef idx="1">
            <a:schemeClr val="accent1"/>
          </a:lnRef>
          <a:fillRef idx="0">
            <a:schemeClr val="accent1"/>
          </a:fillRef>
          <a:effectRef idx="0">
            <a:schemeClr val="accent1"/>
          </a:effectRef>
          <a:fontRef idx="minor">
            <a:schemeClr val="tx1"/>
          </a:fontRef>
        </p:style>
      </p:cxnSp>
      <p:sp>
        <p:nvSpPr>
          <p:cNvPr id="7" name="流程圖: 替代程序 6">
            <a:extLst>
              <a:ext uri="{FF2B5EF4-FFF2-40B4-BE49-F238E27FC236}">
                <a16:creationId xmlns:a16="http://schemas.microsoft.com/office/drawing/2014/main" id="{928F5698-9736-B9FA-2ADB-8990A38D935C}"/>
              </a:ext>
            </a:extLst>
          </p:cNvPr>
          <p:cNvSpPr/>
          <p:nvPr/>
        </p:nvSpPr>
        <p:spPr>
          <a:xfrm>
            <a:off x="180572" y="904899"/>
            <a:ext cx="5915428" cy="777575"/>
          </a:xfrm>
          <a:prstGeom prst="flowChartAlternateProcess">
            <a:avLst/>
          </a:prstGeom>
          <a:solidFill>
            <a:schemeClr val="accent6">
              <a:lumMod val="60000"/>
              <a:lumOff val="40000"/>
            </a:schemeClr>
          </a:solidFill>
          <a:ln w="38100">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TW" altLang="en-US" sz="2000" b="1" dirty="0">
                <a:solidFill>
                  <a:schemeClr val="bg1"/>
                </a:solidFill>
                <a:latin typeface="+mn-ea"/>
              </a:rPr>
              <a:t>修法亮點二</a:t>
            </a:r>
            <a:endParaRPr lang="en-US" altLang="zh-TW" sz="2000" b="1" dirty="0">
              <a:solidFill>
                <a:schemeClr val="bg1"/>
              </a:solidFill>
              <a:latin typeface="+mn-ea"/>
            </a:endParaRPr>
          </a:p>
          <a:p>
            <a:r>
              <a:rPr lang="zh-TW" altLang="en-US" sz="2400" b="1" dirty="0"/>
              <a:t>外國大學優秀畢業生在臺工作更容易</a:t>
            </a:r>
            <a:r>
              <a:rPr lang="en-US" altLang="zh-TW" sz="2400" b="1" dirty="0"/>
              <a:t>-</a:t>
            </a:r>
            <a:r>
              <a:rPr lang="zh-TW" altLang="en-US" sz="2400" b="1" dirty="0"/>
              <a:t>續</a:t>
            </a:r>
          </a:p>
        </p:txBody>
      </p:sp>
    </p:spTree>
    <p:custDataLst>
      <p:tags r:id="rId1"/>
    </p:custDataLst>
    <p:extLst>
      <p:ext uri="{BB962C8B-B14F-4D97-AF65-F5344CB8AC3E}">
        <p14:creationId xmlns:p14="http://schemas.microsoft.com/office/powerpoint/2010/main" val="468584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685DA-D8C8-AA11-DB57-2B85D024FA5B}"/>
            </a:ext>
          </a:extLst>
        </p:cNvPr>
        <p:cNvGrpSpPr/>
        <p:nvPr/>
      </p:nvGrpSpPr>
      <p:grpSpPr>
        <a:xfrm>
          <a:off x="0" y="0"/>
          <a:ext cx="0" cy="0"/>
          <a:chOff x="0" y="0"/>
          <a:chExt cx="0" cy="0"/>
        </a:xfrm>
      </p:grpSpPr>
      <p:sp>
        <p:nvSpPr>
          <p:cNvPr id="4" name="橢圓 3">
            <a:extLst>
              <a:ext uri="{FF2B5EF4-FFF2-40B4-BE49-F238E27FC236}">
                <a16:creationId xmlns:a16="http://schemas.microsoft.com/office/drawing/2014/main" id="{67587FE4-C577-15A9-E087-5A366E0934B9}"/>
              </a:ext>
            </a:extLst>
          </p:cNvPr>
          <p:cNvSpPr/>
          <p:nvPr/>
        </p:nvSpPr>
        <p:spPr>
          <a:xfrm>
            <a:off x="10572678" y="307886"/>
            <a:ext cx="364352" cy="3927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 name="投影片編號版面配置區 2">
            <a:extLst>
              <a:ext uri="{FF2B5EF4-FFF2-40B4-BE49-F238E27FC236}">
                <a16:creationId xmlns:a16="http://schemas.microsoft.com/office/drawing/2014/main" id="{4181C6E4-F82B-9B1B-1E7F-975A34ECA572}"/>
              </a:ext>
            </a:extLst>
          </p:cNvPr>
          <p:cNvSpPr>
            <a:spLocks noGrp="1"/>
          </p:cNvSpPr>
          <p:nvPr>
            <p:ph type="sldNum" sz="quarter" idx="12"/>
          </p:nvPr>
        </p:nvSpPr>
        <p:spPr>
          <a:xfrm>
            <a:off x="8828313" y="6437120"/>
            <a:ext cx="3363687" cy="365125"/>
          </a:xfrm>
        </p:spPr>
        <p:txBody>
          <a:bodyPr/>
          <a:lstStyle/>
          <a:p>
            <a:fld id="{0349E667-FAC9-A045-AD54-EB389857AF20}" type="slidenum">
              <a:rPr lang="en-US" smtClean="0"/>
              <a:t>5</a:t>
            </a:fld>
            <a:endParaRPr lang="en-US" dirty="0"/>
          </a:p>
        </p:txBody>
      </p:sp>
      <p:grpSp>
        <p:nvGrpSpPr>
          <p:cNvPr id="22" name="群組 21">
            <a:extLst>
              <a:ext uri="{FF2B5EF4-FFF2-40B4-BE49-F238E27FC236}">
                <a16:creationId xmlns:a16="http://schemas.microsoft.com/office/drawing/2014/main" id="{2D615290-46F5-3FF4-431A-7FFEB20747E6}"/>
              </a:ext>
            </a:extLst>
          </p:cNvPr>
          <p:cNvGrpSpPr/>
          <p:nvPr/>
        </p:nvGrpSpPr>
        <p:grpSpPr>
          <a:xfrm>
            <a:off x="10585370" y="89208"/>
            <a:ext cx="1517421" cy="457202"/>
            <a:chOff x="4498173" y="4704866"/>
            <a:chExt cx="2625382" cy="791033"/>
          </a:xfrm>
        </p:grpSpPr>
        <p:sp>
          <p:nvSpPr>
            <p:cNvPr id="23" name="橢圓 22">
              <a:extLst>
                <a:ext uri="{FF2B5EF4-FFF2-40B4-BE49-F238E27FC236}">
                  <a16:creationId xmlns:a16="http://schemas.microsoft.com/office/drawing/2014/main" id="{AFBD5EE9-4928-491C-CADC-1D828A10233C}"/>
                </a:ext>
              </a:extLst>
            </p:cNvPr>
            <p:cNvSpPr/>
            <p:nvPr/>
          </p:nvSpPr>
          <p:spPr>
            <a:xfrm>
              <a:off x="4560679" y="4760611"/>
              <a:ext cx="630388" cy="6795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34" name="圖片 33">
              <a:extLst>
                <a:ext uri="{FF2B5EF4-FFF2-40B4-BE49-F238E27FC236}">
                  <a16:creationId xmlns:a16="http://schemas.microsoft.com/office/drawing/2014/main" id="{934A15B9-F680-565C-22B8-85AA9527F72C}"/>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4498173" y="4704866"/>
              <a:ext cx="2625382" cy="791033"/>
            </a:xfrm>
            <a:prstGeom prst="rect">
              <a:avLst/>
            </a:prstGeom>
          </p:spPr>
        </p:pic>
      </p:grpSp>
      <p:graphicFrame>
        <p:nvGraphicFramePr>
          <p:cNvPr id="14" name="表格 13">
            <a:extLst>
              <a:ext uri="{FF2B5EF4-FFF2-40B4-BE49-F238E27FC236}">
                <a16:creationId xmlns:a16="http://schemas.microsoft.com/office/drawing/2014/main" id="{8C04CB98-7E40-B9CE-A2A5-7C1BE8551797}"/>
              </a:ext>
            </a:extLst>
          </p:cNvPr>
          <p:cNvGraphicFramePr>
            <a:graphicFrameLocks noGrp="1"/>
          </p:cNvGraphicFramePr>
          <p:nvPr>
            <p:extLst>
              <p:ext uri="{D42A27DB-BD31-4B8C-83A1-F6EECF244321}">
                <p14:modId xmlns:p14="http://schemas.microsoft.com/office/powerpoint/2010/main" val="3887055736"/>
              </p:ext>
            </p:extLst>
          </p:nvPr>
        </p:nvGraphicFramePr>
        <p:xfrm>
          <a:off x="223572" y="1932303"/>
          <a:ext cx="11744856" cy="4493628"/>
        </p:xfrm>
        <a:graphic>
          <a:graphicData uri="http://schemas.openxmlformats.org/drawingml/2006/table">
            <a:tbl>
              <a:tblPr firstRow="1" bandRow="1">
                <a:tableStyleId>{5C22544A-7EE6-4342-B048-85BDC9FD1C3A}</a:tableStyleId>
              </a:tblPr>
              <a:tblGrid>
                <a:gridCol w="5875671">
                  <a:extLst>
                    <a:ext uri="{9D8B030D-6E8A-4147-A177-3AD203B41FA5}">
                      <a16:colId xmlns:a16="http://schemas.microsoft.com/office/drawing/2014/main" val="3118866956"/>
                    </a:ext>
                  </a:extLst>
                </a:gridCol>
                <a:gridCol w="5869185">
                  <a:extLst>
                    <a:ext uri="{9D8B030D-6E8A-4147-A177-3AD203B41FA5}">
                      <a16:colId xmlns:a16="http://schemas.microsoft.com/office/drawing/2014/main" val="2234504220"/>
                    </a:ext>
                  </a:extLst>
                </a:gridCol>
              </a:tblGrid>
              <a:tr h="496268">
                <a:tc gridSpan="2">
                  <a:txBody>
                    <a:bodyPr/>
                    <a:lstStyle/>
                    <a:p>
                      <a:pPr algn="ctr" hangingPunct="0"/>
                      <a:r>
                        <a:rPr lang="zh-TW" altLang="en-US" sz="2400" b="1" kern="1200" dirty="0">
                          <a:solidFill>
                            <a:schemeClr val="bg2">
                              <a:lumMod val="50000"/>
                            </a:schemeClr>
                          </a:solidFill>
                          <a:latin typeface="+mn-ea"/>
                          <a:ea typeface="+mn-ea"/>
                          <a:cs typeface="+mn-cs"/>
                        </a:rPr>
                        <a:t>放寬</a:t>
                      </a:r>
                      <a:r>
                        <a:rPr lang="zh-TW" altLang="en-US" sz="2400" b="1" kern="1200" dirty="0">
                          <a:solidFill>
                            <a:schemeClr val="bg2">
                              <a:lumMod val="50000"/>
                            </a:schemeClr>
                          </a:solidFill>
                          <a:latin typeface="+mn-lt"/>
                          <a:ea typeface="+mn-ea"/>
                          <a:cs typeface="+mn-cs"/>
                        </a:rPr>
                        <a:t>世界排名大學畢業生免除工作經驗限制</a:t>
                      </a:r>
                      <a:endParaRPr lang="en-US" altLang="zh-TW" sz="2400" b="1" kern="1200" dirty="0">
                        <a:solidFill>
                          <a:schemeClr val="bg2">
                            <a:lumMod val="50000"/>
                          </a:schemeClr>
                        </a:solidFill>
                        <a:latin typeface="+mn-lt"/>
                        <a:ea typeface="+mn-ea"/>
                        <a:cs typeface="+mn-cs"/>
                      </a:endParaRPr>
                    </a:p>
                    <a:p>
                      <a:pPr algn="ctr" hangingPunct="0"/>
                      <a:r>
                        <a:rPr lang="zh-TW" altLang="en-US" sz="2000" b="1" kern="1200" dirty="0">
                          <a:solidFill>
                            <a:schemeClr val="bg2">
                              <a:lumMod val="50000"/>
                            </a:schemeClr>
                          </a:solidFill>
                          <a:latin typeface="+mn-ea"/>
                          <a:ea typeface="+mn-ea"/>
                          <a:cs typeface="+mn-cs"/>
                        </a:rPr>
                        <a:t>（攬才專法第</a:t>
                      </a:r>
                      <a:r>
                        <a:rPr lang="en-US" altLang="zh-TW" sz="2000" b="1" kern="1200" dirty="0">
                          <a:solidFill>
                            <a:schemeClr val="bg2">
                              <a:lumMod val="50000"/>
                            </a:schemeClr>
                          </a:solidFill>
                          <a:latin typeface="+mn-ea"/>
                          <a:ea typeface="+mn-ea"/>
                          <a:cs typeface="+mn-cs"/>
                        </a:rPr>
                        <a:t>6</a:t>
                      </a:r>
                      <a:r>
                        <a:rPr lang="zh-TW" altLang="en-US" sz="2000" b="1" kern="1200" dirty="0">
                          <a:solidFill>
                            <a:schemeClr val="bg2">
                              <a:lumMod val="50000"/>
                            </a:schemeClr>
                          </a:solidFill>
                          <a:latin typeface="+mn-ea"/>
                          <a:ea typeface="+mn-ea"/>
                          <a:cs typeface="+mn-cs"/>
                        </a:rPr>
                        <a:t>條）</a:t>
                      </a:r>
                      <a:endParaRPr lang="zh-TW" altLang="en-US" sz="2000" b="1" kern="1200" dirty="0">
                        <a:solidFill>
                          <a:schemeClr val="bg2">
                            <a:lumMod val="50000"/>
                          </a:schemeClr>
                        </a:solidFill>
                        <a:latin typeface="+mn-lt"/>
                        <a:ea typeface="+mn-ea"/>
                        <a:cs typeface="+mn-cs"/>
                      </a:endParaRPr>
                    </a:p>
                  </a:txBody>
                  <a:tcPr anchor="ctr">
                    <a:solidFill>
                      <a:schemeClr val="accent6">
                        <a:lumMod val="60000"/>
                        <a:lumOff val="40000"/>
                      </a:schemeClr>
                    </a:solidFill>
                  </a:tcPr>
                </a:tc>
                <a:tc hMerge="1">
                  <a:txBody>
                    <a:bodyPr/>
                    <a:lstStyle/>
                    <a:p>
                      <a:pPr algn="ctr"/>
                      <a:endParaRPr lang="zh-TW" altLang="en-US" sz="3200" b="1" kern="1200" dirty="0">
                        <a:solidFill>
                          <a:schemeClr val="bg2">
                            <a:lumMod val="50000"/>
                          </a:schemeClr>
                        </a:solidFill>
                        <a:latin typeface="+mn-lt"/>
                        <a:ea typeface="+mn-ea"/>
                        <a:cs typeface="+mn-cs"/>
                      </a:endParaRPr>
                    </a:p>
                  </a:txBody>
                  <a:tcPr anchor="ctr">
                    <a:solidFill>
                      <a:schemeClr val="accent1">
                        <a:lumMod val="40000"/>
                        <a:lumOff val="60000"/>
                      </a:schemeClr>
                    </a:solidFill>
                  </a:tcPr>
                </a:tc>
                <a:extLst>
                  <a:ext uri="{0D108BD9-81ED-4DB2-BD59-A6C34878D82A}">
                    <a16:rowId xmlns:a16="http://schemas.microsoft.com/office/drawing/2014/main" val="1169477112"/>
                  </a:ext>
                </a:extLst>
              </a:tr>
              <a:tr h="851487">
                <a:tc>
                  <a:txBody>
                    <a:bodyPr/>
                    <a:lstStyle/>
                    <a:p>
                      <a:pPr marL="0" indent="0" algn="ctr" defTabSz="914400" rtl="0" eaLnBrk="1" latinLnBrk="0" hangingPunct="0">
                        <a:buFont typeface="Arial" panose="020B0604020202020204" pitchFamily="34" charset="0"/>
                        <a:buNone/>
                      </a:pPr>
                      <a:r>
                        <a:rPr lang="zh-TW" altLang="en-US" sz="2800" b="1" kern="1200" dirty="0">
                          <a:solidFill>
                            <a:schemeClr val="bg2">
                              <a:lumMod val="50000"/>
                            </a:schemeClr>
                          </a:solidFill>
                          <a:latin typeface="+mn-ea"/>
                          <a:ea typeface="+mn-ea"/>
                          <a:cs typeface="+mn-cs"/>
                        </a:rPr>
                        <a:t>修法前</a:t>
                      </a:r>
                      <a:endParaRPr lang="en-US" altLang="zh-TW" sz="2800" b="1" kern="1200" dirty="0">
                        <a:solidFill>
                          <a:schemeClr val="bg2">
                            <a:lumMod val="50000"/>
                          </a:schemeClr>
                        </a:solidFill>
                        <a:latin typeface="+mn-ea"/>
                        <a:ea typeface="+mn-ea"/>
                        <a:cs typeface="+mn-cs"/>
                      </a:endParaRPr>
                    </a:p>
                    <a:p>
                      <a:pPr marL="0" indent="0" algn="ctr" defTabSz="914400" rtl="0" eaLnBrk="1" latinLnBrk="0" hangingPunct="0">
                        <a:buFont typeface="Arial" panose="020B0604020202020204" pitchFamily="34" charset="0"/>
                        <a:buNone/>
                      </a:pPr>
                      <a:r>
                        <a:rPr lang="zh-TW" altLang="en-US" sz="2800" b="1" kern="1200" dirty="0">
                          <a:solidFill>
                            <a:schemeClr val="bg2">
                              <a:lumMod val="50000"/>
                            </a:schemeClr>
                          </a:solidFill>
                          <a:latin typeface="+mn-ea"/>
                          <a:ea typeface="+mn-ea"/>
                          <a:cs typeface="+mn-cs"/>
                        </a:rPr>
                        <a:t>「世界排名前</a:t>
                      </a:r>
                      <a:r>
                        <a:rPr lang="en-US" altLang="zh-TW" sz="2800" b="1" kern="1200" dirty="0">
                          <a:solidFill>
                            <a:schemeClr val="bg2">
                              <a:lumMod val="50000"/>
                            </a:schemeClr>
                          </a:solidFill>
                          <a:latin typeface="+mn-ea"/>
                          <a:ea typeface="+mn-ea"/>
                          <a:cs typeface="+mn-cs"/>
                        </a:rPr>
                        <a:t>500</a:t>
                      </a:r>
                      <a:r>
                        <a:rPr lang="zh-TW" altLang="en-US" sz="2800" b="1" kern="1200" dirty="0">
                          <a:solidFill>
                            <a:schemeClr val="bg2">
                              <a:lumMod val="50000"/>
                            </a:schemeClr>
                          </a:solidFill>
                          <a:latin typeface="+mn-ea"/>
                          <a:ea typeface="+mn-ea"/>
                          <a:cs typeface="+mn-cs"/>
                        </a:rPr>
                        <a:t>名大學」</a:t>
                      </a:r>
                    </a:p>
                  </a:txBody>
                  <a:tcPr anchor="ctr">
                    <a:solidFill>
                      <a:schemeClr val="accent6">
                        <a:lumMod val="20000"/>
                        <a:lumOff val="80000"/>
                      </a:schemeClr>
                    </a:solidFill>
                  </a:tcPr>
                </a:tc>
                <a:tc>
                  <a:txBody>
                    <a:bodyPr/>
                    <a:lstStyle/>
                    <a:p>
                      <a:pPr marL="0" indent="0" algn="ctr" defTabSz="914400" rtl="0" eaLnBrk="1" latinLnBrk="0" hangingPunct="0">
                        <a:buFont typeface="Arial" panose="020B0604020202020204" pitchFamily="34" charset="0"/>
                        <a:buNone/>
                      </a:pPr>
                      <a:r>
                        <a:rPr lang="zh-TW" altLang="en-US" sz="2800" b="1" kern="1200" dirty="0">
                          <a:solidFill>
                            <a:srgbClr val="FF0000"/>
                          </a:solidFill>
                          <a:latin typeface="+mn-ea"/>
                          <a:ea typeface="+mn-ea"/>
                          <a:cs typeface="+mn-cs"/>
                        </a:rPr>
                        <a:t>修法後</a:t>
                      </a:r>
                      <a:endParaRPr lang="en-US" altLang="zh-TW" sz="2800" b="1" kern="1200" dirty="0">
                        <a:solidFill>
                          <a:srgbClr val="FF0000"/>
                        </a:solidFill>
                        <a:latin typeface="+mn-ea"/>
                        <a:ea typeface="+mn-ea"/>
                        <a:cs typeface="+mn-cs"/>
                      </a:endParaRPr>
                    </a:p>
                    <a:p>
                      <a:pPr marL="0" indent="0" algn="ctr" defTabSz="914400" rtl="0" eaLnBrk="1" latinLnBrk="0" hangingPunct="0">
                        <a:buFont typeface="Arial" panose="020B0604020202020204" pitchFamily="34" charset="0"/>
                        <a:buNone/>
                      </a:pPr>
                      <a:r>
                        <a:rPr lang="zh-TW" altLang="en-US" sz="2800" b="1" kern="1200" dirty="0">
                          <a:solidFill>
                            <a:schemeClr val="bg2">
                              <a:lumMod val="50000"/>
                            </a:schemeClr>
                          </a:solidFill>
                          <a:latin typeface="+mn-ea"/>
                          <a:ea typeface="+mn-ea"/>
                          <a:cs typeface="+mn-cs"/>
                        </a:rPr>
                        <a:t>放寬為「世界排名</a:t>
                      </a:r>
                      <a:r>
                        <a:rPr lang="zh-TW" altLang="en-US" sz="2800" b="1" kern="1200" dirty="0">
                          <a:solidFill>
                            <a:srgbClr val="FF0000"/>
                          </a:solidFill>
                          <a:latin typeface="+mn-ea"/>
                          <a:ea typeface="+mn-ea"/>
                          <a:cs typeface="+mn-cs"/>
                        </a:rPr>
                        <a:t>前</a:t>
                      </a:r>
                      <a:r>
                        <a:rPr lang="en-US" altLang="zh-TW" sz="2800" b="1" kern="1200" dirty="0">
                          <a:solidFill>
                            <a:srgbClr val="FF0000"/>
                          </a:solidFill>
                          <a:latin typeface="+mn-ea"/>
                          <a:ea typeface="+mn-ea"/>
                          <a:cs typeface="+mn-cs"/>
                        </a:rPr>
                        <a:t>1,500</a:t>
                      </a:r>
                      <a:r>
                        <a:rPr lang="zh-TW" altLang="en-US" sz="2800" b="1" kern="1200" dirty="0">
                          <a:solidFill>
                            <a:srgbClr val="FF0000"/>
                          </a:solidFill>
                          <a:latin typeface="+mn-ea"/>
                          <a:ea typeface="+mn-ea"/>
                          <a:cs typeface="+mn-cs"/>
                        </a:rPr>
                        <a:t>名</a:t>
                      </a:r>
                      <a:r>
                        <a:rPr lang="zh-TW" altLang="en-US" sz="2800" b="1" kern="1200" dirty="0">
                          <a:solidFill>
                            <a:schemeClr val="bg2">
                              <a:lumMod val="50000"/>
                            </a:schemeClr>
                          </a:solidFill>
                          <a:latin typeface="+mn-ea"/>
                          <a:ea typeface="+mn-ea"/>
                          <a:cs typeface="+mn-cs"/>
                        </a:rPr>
                        <a:t>大學」</a:t>
                      </a:r>
                    </a:p>
                  </a:txBody>
                  <a:tcPr anchor="ctr">
                    <a:solidFill>
                      <a:schemeClr val="accent6">
                        <a:lumMod val="20000"/>
                        <a:lumOff val="80000"/>
                      </a:schemeClr>
                    </a:solidFill>
                  </a:tcPr>
                </a:tc>
                <a:extLst>
                  <a:ext uri="{0D108BD9-81ED-4DB2-BD59-A6C34878D82A}">
                    <a16:rowId xmlns:a16="http://schemas.microsoft.com/office/drawing/2014/main" val="3749063032"/>
                  </a:ext>
                </a:extLst>
              </a:tr>
              <a:tr h="2786748">
                <a:tc>
                  <a:txBody>
                    <a:bodyPr/>
                    <a:lstStyle/>
                    <a:p>
                      <a:pPr marL="342900" indent="-342900" algn="l" hangingPunct="0">
                        <a:buFont typeface="Arial" panose="020B0604020202020204" pitchFamily="34" charset="0"/>
                        <a:buChar char="•"/>
                      </a:pPr>
                      <a:r>
                        <a:rPr lang="zh-TW" altLang="en-US" sz="2000" b="1" i="0" u="none" kern="1200" dirty="0">
                          <a:solidFill>
                            <a:schemeClr val="bg2">
                              <a:lumMod val="50000"/>
                            </a:schemeClr>
                          </a:solidFill>
                          <a:latin typeface="+mn-ea"/>
                          <a:ea typeface="+mn-ea"/>
                          <a:cs typeface="+mn-cs"/>
                        </a:rPr>
                        <a:t>白領審查標準</a:t>
                      </a:r>
                      <a:r>
                        <a:rPr lang="en-US" altLang="zh-TW" sz="2000" b="1" i="0" u="none" kern="1200" dirty="0">
                          <a:solidFill>
                            <a:schemeClr val="bg2">
                              <a:lumMod val="50000"/>
                            </a:schemeClr>
                          </a:solidFill>
                          <a:latin typeface="+mn-ea"/>
                          <a:ea typeface="+mn-ea"/>
                          <a:cs typeface="+mn-cs"/>
                        </a:rPr>
                        <a:t>§5</a:t>
                      </a:r>
                      <a:r>
                        <a:rPr lang="zh-TW" altLang="en-US" sz="2000" b="1" i="0" kern="1200" dirty="0">
                          <a:solidFill>
                            <a:schemeClr val="bg2">
                              <a:lumMod val="50000"/>
                            </a:schemeClr>
                          </a:solidFill>
                          <a:latin typeface="+mn-ea"/>
                          <a:ea typeface="+mn-ea"/>
                          <a:cs typeface="+mn-cs"/>
                        </a:rPr>
                        <a:t>：取得國內外大學相關系所之碩士以上學位者，或取得相關系所之學士學位而</a:t>
                      </a:r>
                      <a:r>
                        <a:rPr lang="zh-TW" altLang="en-US" sz="2000" b="1" i="0" u="none" kern="1200" dirty="0">
                          <a:solidFill>
                            <a:srgbClr val="FF0000"/>
                          </a:solidFill>
                          <a:latin typeface="+mn-ea"/>
                          <a:ea typeface="+mn-ea"/>
                          <a:cs typeface="+mn-cs"/>
                        </a:rPr>
                        <a:t>有</a:t>
                      </a:r>
                      <a:r>
                        <a:rPr lang="en-US" altLang="zh-TW" sz="2000" b="1" i="0" u="none" kern="1200" dirty="0">
                          <a:solidFill>
                            <a:srgbClr val="FF0000"/>
                          </a:solidFill>
                          <a:latin typeface="+mn-ea"/>
                          <a:ea typeface="+mn-ea"/>
                          <a:cs typeface="+mn-cs"/>
                        </a:rPr>
                        <a:t>2</a:t>
                      </a:r>
                      <a:r>
                        <a:rPr lang="zh-TW" altLang="en-US" sz="2000" b="1" i="0" u="none" kern="1200" dirty="0">
                          <a:solidFill>
                            <a:srgbClr val="FF0000"/>
                          </a:solidFill>
                          <a:latin typeface="+mn-ea"/>
                          <a:ea typeface="+mn-ea"/>
                          <a:cs typeface="+mn-cs"/>
                        </a:rPr>
                        <a:t>年以上相關工作經驗</a:t>
                      </a:r>
                      <a:r>
                        <a:rPr lang="zh-TW" altLang="en-US" sz="2000" b="1" i="0" kern="1200" dirty="0">
                          <a:solidFill>
                            <a:schemeClr val="bg2">
                              <a:lumMod val="50000"/>
                            </a:schemeClr>
                          </a:solidFill>
                          <a:latin typeface="+mn-ea"/>
                          <a:ea typeface="+mn-ea"/>
                          <a:cs typeface="+mn-cs"/>
                        </a:rPr>
                        <a:t>者。</a:t>
                      </a:r>
                      <a:endParaRPr lang="en-US" altLang="zh-TW" sz="2000" b="1" i="0" kern="1200" dirty="0">
                        <a:solidFill>
                          <a:schemeClr val="bg2">
                            <a:lumMod val="50000"/>
                          </a:schemeClr>
                        </a:solidFill>
                        <a:latin typeface="+mn-ea"/>
                        <a:ea typeface="+mn-ea"/>
                        <a:cs typeface="+mn-cs"/>
                      </a:endParaRPr>
                    </a:p>
                    <a:p>
                      <a:pPr marL="342900" indent="-342900" algn="l" hangingPunct="0">
                        <a:buFont typeface="Arial" panose="020B0604020202020204" pitchFamily="34" charset="0"/>
                        <a:buChar char="•"/>
                      </a:pPr>
                      <a:r>
                        <a:rPr lang="zh-TW" altLang="en-US" sz="2000" b="1" i="0" kern="1200" dirty="0">
                          <a:solidFill>
                            <a:schemeClr val="bg2">
                              <a:lumMod val="50000"/>
                            </a:schemeClr>
                          </a:solidFill>
                          <a:latin typeface="+mn-ea"/>
                          <a:ea typeface="+mn-ea"/>
                          <a:cs typeface="+mn-cs"/>
                        </a:rPr>
                        <a:t>外國人取得國內外大學之碩士以上學位，或</a:t>
                      </a:r>
                      <a:r>
                        <a:rPr lang="zh-TW" altLang="en-US" sz="2000" b="1" i="0" u="none" kern="1200" dirty="0">
                          <a:solidFill>
                            <a:srgbClr val="FF0000"/>
                          </a:solidFill>
                          <a:latin typeface="+mn-ea"/>
                          <a:ea typeface="+mn-ea"/>
                          <a:cs typeface="+mn-cs"/>
                        </a:rPr>
                        <a:t>教育部公告世界頂尖大學之學士以上學位</a:t>
                      </a:r>
                      <a:r>
                        <a:rPr lang="zh-TW" altLang="en-US" sz="2000" b="1" i="0" kern="1200" dirty="0">
                          <a:solidFill>
                            <a:schemeClr val="bg2">
                              <a:lumMod val="50000"/>
                            </a:schemeClr>
                          </a:solidFill>
                          <a:latin typeface="+mn-ea"/>
                          <a:ea typeface="+mn-ea"/>
                          <a:cs typeface="+mn-cs"/>
                        </a:rPr>
                        <a:t>者</a:t>
                      </a:r>
                      <a:r>
                        <a:rPr lang="en-US" altLang="zh-TW" sz="2000" b="1" i="0" kern="1200" dirty="0">
                          <a:solidFill>
                            <a:schemeClr val="bg2">
                              <a:lumMod val="50000"/>
                            </a:schemeClr>
                          </a:solidFill>
                          <a:latin typeface="+mn-ea"/>
                          <a:ea typeface="+mn-ea"/>
                          <a:cs typeface="+mn-cs"/>
                        </a:rPr>
                        <a:t>…</a:t>
                      </a:r>
                      <a:r>
                        <a:rPr lang="zh-TW" altLang="en-US" sz="2000" b="1" i="0" kern="1200" dirty="0">
                          <a:solidFill>
                            <a:schemeClr val="bg2">
                              <a:lumMod val="50000"/>
                            </a:schemeClr>
                          </a:solidFill>
                          <a:latin typeface="+mn-ea"/>
                          <a:ea typeface="+mn-ea"/>
                          <a:cs typeface="+mn-cs"/>
                        </a:rPr>
                        <a:t>無須具備一定期間工作經驗</a:t>
                      </a:r>
                      <a:r>
                        <a:rPr lang="zh-TW" altLang="en-US" sz="2000" b="1" i="0" kern="1200" dirty="0">
                          <a:solidFill>
                            <a:schemeClr val="tx1"/>
                          </a:solidFill>
                          <a:latin typeface="+mn-ea"/>
                          <a:ea typeface="+mn-ea"/>
                          <a:cs typeface="+mn-cs"/>
                        </a:rPr>
                        <a:t>。</a:t>
                      </a:r>
                      <a:endParaRPr lang="en-US" altLang="zh-TW" sz="2400" b="1" i="0" kern="1200" dirty="0">
                        <a:solidFill>
                          <a:schemeClr val="tx1"/>
                        </a:solidFill>
                        <a:latin typeface="+mn-ea"/>
                        <a:ea typeface="+mn-ea"/>
                        <a:cs typeface="+mn-cs"/>
                      </a:endParaRPr>
                    </a:p>
                  </a:txBody>
                  <a:tcPr anchor="ctr">
                    <a:solidFill>
                      <a:schemeClr val="accent6">
                        <a:lumMod val="20000"/>
                        <a:lumOff val="80000"/>
                      </a:schemeClr>
                    </a:solidFill>
                  </a:tcPr>
                </a:tc>
                <a:tc>
                  <a:txBody>
                    <a:bodyPr/>
                    <a:lstStyle/>
                    <a:p>
                      <a:pPr marL="457200" indent="-457200" algn="just" hangingPunct="0">
                        <a:buFont typeface="Arial" panose="020B0604020202020204" pitchFamily="34" charset="0"/>
                        <a:buChar char="•"/>
                      </a:pPr>
                      <a:r>
                        <a:rPr lang="zh-TW" altLang="en-US" sz="2000" b="1" kern="1200" dirty="0">
                          <a:solidFill>
                            <a:schemeClr val="bg2">
                              <a:lumMod val="50000"/>
                            </a:schemeClr>
                          </a:solidFill>
                          <a:latin typeface="+mn-ea"/>
                          <a:ea typeface="+mn-ea"/>
                          <a:cs typeface="+mn-cs"/>
                        </a:rPr>
                        <a:t>為擴大攬才，放寬原「世界頂尖大學」（世界大學排名前</a:t>
                      </a:r>
                      <a:r>
                        <a:rPr lang="en-US" altLang="zh-TW" sz="2000" b="1" kern="1200" dirty="0">
                          <a:solidFill>
                            <a:schemeClr val="bg2">
                              <a:lumMod val="50000"/>
                            </a:schemeClr>
                          </a:solidFill>
                          <a:latin typeface="+mn-ea"/>
                          <a:ea typeface="+mn-ea"/>
                          <a:cs typeface="+mn-cs"/>
                        </a:rPr>
                        <a:t>500</a:t>
                      </a:r>
                      <a:r>
                        <a:rPr lang="zh-TW" altLang="en-US" sz="2000" b="1" kern="1200" dirty="0">
                          <a:solidFill>
                            <a:schemeClr val="bg2">
                              <a:lumMod val="50000"/>
                            </a:schemeClr>
                          </a:solidFill>
                          <a:latin typeface="+mn-ea"/>
                          <a:ea typeface="+mn-ea"/>
                          <a:cs typeface="+mn-cs"/>
                        </a:rPr>
                        <a:t>名）為「</a:t>
                      </a:r>
                      <a:r>
                        <a:rPr lang="zh-TW" altLang="en-US" sz="2000" b="1" kern="1200" dirty="0">
                          <a:solidFill>
                            <a:srgbClr val="FF0000"/>
                          </a:solidFill>
                          <a:latin typeface="+mn-ea"/>
                          <a:ea typeface="+mn-ea"/>
                          <a:cs typeface="+mn-cs"/>
                        </a:rPr>
                        <a:t>世界大學排名前</a:t>
                      </a:r>
                      <a:r>
                        <a:rPr lang="en-US" altLang="zh-TW" sz="2000" b="1" kern="1200" dirty="0">
                          <a:solidFill>
                            <a:srgbClr val="FF0000"/>
                          </a:solidFill>
                          <a:latin typeface="+mn-ea"/>
                          <a:ea typeface="+mn-ea"/>
                          <a:cs typeface="+mn-cs"/>
                        </a:rPr>
                        <a:t>1,500</a:t>
                      </a:r>
                      <a:r>
                        <a:rPr lang="zh-TW" altLang="en-US" sz="2000" b="1" kern="1200" dirty="0">
                          <a:solidFill>
                            <a:srgbClr val="FF0000"/>
                          </a:solidFill>
                          <a:latin typeface="+mn-ea"/>
                          <a:ea typeface="+mn-ea"/>
                          <a:cs typeface="+mn-cs"/>
                        </a:rPr>
                        <a:t>名大學</a:t>
                      </a:r>
                      <a:r>
                        <a:rPr lang="zh-TW" altLang="en-US" sz="2000" b="1" kern="1200" dirty="0">
                          <a:solidFill>
                            <a:schemeClr val="bg2">
                              <a:lumMod val="50000"/>
                            </a:schemeClr>
                          </a:solidFill>
                          <a:latin typeface="+mn-ea"/>
                          <a:ea typeface="+mn-ea"/>
                          <a:cs typeface="+mn-cs"/>
                        </a:rPr>
                        <a:t>」。</a:t>
                      </a:r>
                      <a:endParaRPr lang="en-US" altLang="zh-TW" sz="2000" b="1" kern="1200" dirty="0">
                        <a:solidFill>
                          <a:schemeClr val="bg2">
                            <a:lumMod val="50000"/>
                          </a:schemeClr>
                        </a:solidFill>
                        <a:latin typeface="+mn-ea"/>
                        <a:ea typeface="+mn-ea"/>
                        <a:cs typeface="+mn-cs"/>
                      </a:endParaRPr>
                    </a:p>
                    <a:p>
                      <a:pPr marL="457200" indent="-457200" algn="just" hangingPunct="0">
                        <a:buFont typeface="Arial" panose="020B0604020202020204" pitchFamily="34" charset="0"/>
                        <a:buChar char="•"/>
                      </a:pPr>
                      <a:r>
                        <a:rPr lang="zh-TW" altLang="en-US" sz="2000" b="1" kern="1200" dirty="0">
                          <a:solidFill>
                            <a:schemeClr val="bg2">
                              <a:lumMod val="50000"/>
                            </a:schemeClr>
                          </a:solidFill>
                          <a:latin typeface="+mn-ea"/>
                          <a:ea typeface="+mn-ea"/>
                          <a:cs typeface="+mn-cs"/>
                        </a:rPr>
                        <a:t>世界大學排名前</a:t>
                      </a:r>
                      <a:r>
                        <a:rPr lang="en-US" altLang="zh-TW" sz="2000" b="1" kern="1200" dirty="0">
                          <a:solidFill>
                            <a:schemeClr val="bg2">
                              <a:lumMod val="50000"/>
                            </a:schemeClr>
                          </a:solidFill>
                          <a:latin typeface="+mn-ea"/>
                          <a:ea typeface="+mn-ea"/>
                          <a:cs typeface="+mn-cs"/>
                        </a:rPr>
                        <a:t>1,500</a:t>
                      </a:r>
                      <a:r>
                        <a:rPr lang="zh-TW" altLang="en-US" sz="2000" b="1" kern="1200" dirty="0">
                          <a:solidFill>
                            <a:schemeClr val="bg2">
                              <a:lumMod val="50000"/>
                            </a:schemeClr>
                          </a:solidFill>
                          <a:latin typeface="+mn-ea"/>
                          <a:ea typeface="+mn-ea"/>
                          <a:cs typeface="+mn-cs"/>
                        </a:rPr>
                        <a:t>名大學名冊由教育部公告，詳情可至</a:t>
                      </a:r>
                      <a:r>
                        <a:rPr lang="zh-TW" altLang="en-US" sz="2000" b="1" u="sng" kern="1200" dirty="0">
                          <a:solidFill>
                            <a:schemeClr val="bg2">
                              <a:lumMod val="50000"/>
                            </a:schemeClr>
                          </a:solidFill>
                          <a:latin typeface="+mn-ea"/>
                          <a:ea typeface="+mn-ea"/>
                          <a:cs typeface="+mn-cs"/>
                          <a:hlinkClick r:id="rId5">
                            <a:extLst>
                              <a:ext uri="{A12FA001-AC4F-418D-AE19-62706E023703}">
                                <ahyp:hlinkClr xmlns:ahyp="http://schemas.microsoft.com/office/drawing/2018/hyperlinkcolor" val="tx"/>
                              </a:ext>
                            </a:extLst>
                          </a:hlinkClick>
                        </a:rPr>
                        <a:t>教育部網站</a:t>
                      </a:r>
                      <a:r>
                        <a:rPr lang="zh-TW" altLang="en-US" sz="2000" b="1" kern="1200" dirty="0">
                          <a:solidFill>
                            <a:schemeClr val="bg2">
                              <a:lumMod val="50000"/>
                            </a:schemeClr>
                          </a:solidFill>
                          <a:latin typeface="+mn-ea"/>
                          <a:ea typeface="+mn-ea"/>
                          <a:cs typeface="+mn-cs"/>
                        </a:rPr>
                        <a:t>參考或洽教育部確認。</a:t>
                      </a:r>
                      <a:endParaRPr lang="en-US" altLang="zh-TW" sz="2600" b="1" kern="1200" dirty="0">
                        <a:solidFill>
                          <a:schemeClr val="bg2">
                            <a:lumMod val="50000"/>
                          </a:schemeClr>
                        </a:solidFill>
                        <a:latin typeface="+mn-ea"/>
                        <a:ea typeface="+mn-ea"/>
                        <a:cs typeface="+mn-cs"/>
                      </a:endParaRPr>
                    </a:p>
                  </a:txBody>
                  <a:tcPr anchor="ctr">
                    <a:solidFill>
                      <a:schemeClr val="accent6">
                        <a:lumMod val="20000"/>
                        <a:lumOff val="80000"/>
                      </a:schemeClr>
                    </a:solidFill>
                  </a:tcPr>
                </a:tc>
                <a:extLst>
                  <a:ext uri="{0D108BD9-81ED-4DB2-BD59-A6C34878D82A}">
                    <a16:rowId xmlns:a16="http://schemas.microsoft.com/office/drawing/2014/main" val="271703204"/>
                  </a:ext>
                </a:extLst>
              </a:tr>
            </a:tbl>
          </a:graphicData>
        </a:graphic>
      </p:graphicFrame>
      <p:sp>
        <p:nvSpPr>
          <p:cNvPr id="2" name="標題 1">
            <a:extLst>
              <a:ext uri="{FF2B5EF4-FFF2-40B4-BE49-F238E27FC236}">
                <a16:creationId xmlns:a16="http://schemas.microsoft.com/office/drawing/2014/main" id="{22E23001-7821-CBA5-EDC5-9F19BACD867B}"/>
              </a:ext>
            </a:extLst>
          </p:cNvPr>
          <p:cNvSpPr>
            <a:spLocks noGrp="1"/>
          </p:cNvSpPr>
          <p:nvPr>
            <p:ph type="title"/>
          </p:nvPr>
        </p:nvSpPr>
        <p:spPr>
          <a:xfrm>
            <a:off x="1334278" y="194703"/>
            <a:ext cx="2912707" cy="689234"/>
          </a:xfrm>
        </p:spPr>
        <p:txBody>
          <a:bodyPr>
            <a:normAutofit/>
          </a:bodyPr>
          <a:lstStyle/>
          <a:p>
            <a:r>
              <a:rPr lang="zh-TW" altLang="en-US" sz="2900" b="1" dirty="0">
                <a:latin typeface="Microsoft YaHei" panose="020B0503020204020204" pitchFamily="34" charset="-122"/>
                <a:ea typeface="Microsoft YaHei" panose="020B0503020204020204" pitchFamily="34" charset="-122"/>
                <a:cs typeface="+mn-cs"/>
              </a:rPr>
              <a:t>攬才專法再升級　</a:t>
            </a:r>
          </a:p>
        </p:txBody>
      </p:sp>
      <p:sp>
        <p:nvSpPr>
          <p:cNvPr id="3" name="矩形 2">
            <a:extLst>
              <a:ext uri="{FF2B5EF4-FFF2-40B4-BE49-F238E27FC236}">
                <a16:creationId xmlns:a16="http://schemas.microsoft.com/office/drawing/2014/main" id="{47A193C5-0AD8-9BEB-1FFC-819EE00CC156}"/>
              </a:ext>
            </a:extLst>
          </p:cNvPr>
          <p:cNvSpPr/>
          <p:nvPr/>
        </p:nvSpPr>
        <p:spPr>
          <a:xfrm>
            <a:off x="93486" y="173741"/>
            <a:ext cx="1240792" cy="628354"/>
          </a:xfrm>
          <a:prstGeom prst="rect">
            <a:avLst/>
          </a:prstGeom>
          <a:solidFill>
            <a:srgbClr val="52BC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latin typeface="Microsoft YaHei" panose="020B0503020204020204" pitchFamily="34" charset="-122"/>
              <a:ea typeface="Microsoft YaHei" panose="020B0503020204020204" pitchFamily="34" charset="-122"/>
            </a:endParaRPr>
          </a:p>
        </p:txBody>
      </p:sp>
      <p:cxnSp>
        <p:nvCxnSpPr>
          <p:cNvPr id="5" name="直線接點 4">
            <a:extLst>
              <a:ext uri="{FF2B5EF4-FFF2-40B4-BE49-F238E27FC236}">
                <a16:creationId xmlns:a16="http://schemas.microsoft.com/office/drawing/2014/main" id="{7CB1E3C2-47EA-6476-ACE0-C80C4D2C01DE}"/>
              </a:ext>
            </a:extLst>
          </p:cNvPr>
          <p:cNvCxnSpPr>
            <a:cxnSpLocks/>
          </p:cNvCxnSpPr>
          <p:nvPr/>
        </p:nvCxnSpPr>
        <p:spPr>
          <a:xfrm>
            <a:off x="93486" y="791194"/>
            <a:ext cx="11893034" cy="0"/>
          </a:xfrm>
          <a:prstGeom prst="line">
            <a:avLst/>
          </a:prstGeom>
          <a:ln w="76200">
            <a:solidFill>
              <a:srgbClr val="52BCB6"/>
            </a:solidFill>
          </a:ln>
        </p:spPr>
        <p:style>
          <a:lnRef idx="1">
            <a:schemeClr val="accent1"/>
          </a:lnRef>
          <a:fillRef idx="0">
            <a:schemeClr val="accent1"/>
          </a:fillRef>
          <a:effectRef idx="0">
            <a:schemeClr val="accent1"/>
          </a:effectRef>
          <a:fontRef idx="minor">
            <a:schemeClr val="tx1"/>
          </a:fontRef>
        </p:style>
      </p:cxnSp>
      <p:sp>
        <p:nvSpPr>
          <p:cNvPr id="7" name="流程圖: 替代程序 6">
            <a:extLst>
              <a:ext uri="{FF2B5EF4-FFF2-40B4-BE49-F238E27FC236}">
                <a16:creationId xmlns:a16="http://schemas.microsoft.com/office/drawing/2014/main" id="{928F5698-9736-B9FA-2ADB-8990A38D935C}"/>
              </a:ext>
            </a:extLst>
          </p:cNvPr>
          <p:cNvSpPr/>
          <p:nvPr/>
        </p:nvSpPr>
        <p:spPr>
          <a:xfrm>
            <a:off x="180572" y="904899"/>
            <a:ext cx="5915428" cy="777575"/>
          </a:xfrm>
          <a:prstGeom prst="flowChartAlternateProcess">
            <a:avLst/>
          </a:prstGeom>
          <a:solidFill>
            <a:schemeClr val="accent6">
              <a:lumMod val="60000"/>
              <a:lumOff val="40000"/>
            </a:schemeClr>
          </a:solidFill>
          <a:ln w="38100">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TW" altLang="en-US" sz="2000" b="1" dirty="0">
                <a:solidFill>
                  <a:schemeClr val="bg1"/>
                </a:solidFill>
                <a:latin typeface="+mn-ea"/>
              </a:rPr>
              <a:t>修法亮點二</a:t>
            </a:r>
            <a:endParaRPr lang="en-US" altLang="zh-TW" sz="2000" b="1" dirty="0">
              <a:solidFill>
                <a:schemeClr val="bg1"/>
              </a:solidFill>
              <a:latin typeface="+mn-ea"/>
            </a:endParaRPr>
          </a:p>
          <a:p>
            <a:r>
              <a:rPr lang="zh-TW" altLang="en-US" sz="2400" b="1" dirty="0"/>
              <a:t>外國大學優秀畢業生在臺工作更容易</a:t>
            </a:r>
            <a:r>
              <a:rPr lang="en-US" altLang="zh-TW" sz="2400" b="1" dirty="0"/>
              <a:t>-</a:t>
            </a:r>
            <a:r>
              <a:rPr lang="zh-TW" altLang="en-US" sz="2400" b="1" dirty="0"/>
              <a:t>續</a:t>
            </a:r>
          </a:p>
        </p:txBody>
      </p:sp>
    </p:spTree>
    <p:custDataLst>
      <p:tags r:id="rId1"/>
    </p:custDataLst>
    <p:extLst>
      <p:ext uri="{BB962C8B-B14F-4D97-AF65-F5344CB8AC3E}">
        <p14:creationId xmlns:p14="http://schemas.microsoft.com/office/powerpoint/2010/main" val="1131410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685DA-D8C8-AA11-DB57-2B85D024FA5B}"/>
            </a:ext>
          </a:extLst>
        </p:cNvPr>
        <p:cNvGrpSpPr/>
        <p:nvPr/>
      </p:nvGrpSpPr>
      <p:grpSpPr>
        <a:xfrm>
          <a:off x="0" y="0"/>
          <a:ext cx="0" cy="0"/>
          <a:chOff x="0" y="0"/>
          <a:chExt cx="0" cy="0"/>
        </a:xfrm>
      </p:grpSpPr>
      <p:sp>
        <p:nvSpPr>
          <p:cNvPr id="4" name="橢圓 3">
            <a:extLst>
              <a:ext uri="{FF2B5EF4-FFF2-40B4-BE49-F238E27FC236}">
                <a16:creationId xmlns:a16="http://schemas.microsoft.com/office/drawing/2014/main" id="{67587FE4-C577-15A9-E087-5A366E0934B9}"/>
              </a:ext>
            </a:extLst>
          </p:cNvPr>
          <p:cNvSpPr/>
          <p:nvPr/>
        </p:nvSpPr>
        <p:spPr>
          <a:xfrm>
            <a:off x="10572678" y="307886"/>
            <a:ext cx="364352" cy="3927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 name="投影片編號版面配置區 2">
            <a:extLst>
              <a:ext uri="{FF2B5EF4-FFF2-40B4-BE49-F238E27FC236}">
                <a16:creationId xmlns:a16="http://schemas.microsoft.com/office/drawing/2014/main" id="{4181C6E4-F82B-9B1B-1E7F-975A34ECA572}"/>
              </a:ext>
            </a:extLst>
          </p:cNvPr>
          <p:cNvSpPr>
            <a:spLocks noGrp="1"/>
          </p:cNvSpPr>
          <p:nvPr>
            <p:ph type="sldNum" sz="quarter" idx="12"/>
          </p:nvPr>
        </p:nvSpPr>
        <p:spPr>
          <a:xfrm>
            <a:off x="8828313" y="6437120"/>
            <a:ext cx="3363687" cy="365125"/>
          </a:xfrm>
        </p:spPr>
        <p:txBody>
          <a:bodyPr/>
          <a:lstStyle/>
          <a:p>
            <a:fld id="{0349E667-FAC9-A045-AD54-EB389857AF20}" type="slidenum">
              <a:rPr lang="en-US" smtClean="0"/>
              <a:t>6</a:t>
            </a:fld>
            <a:endParaRPr lang="en-US" dirty="0"/>
          </a:p>
        </p:txBody>
      </p:sp>
      <p:grpSp>
        <p:nvGrpSpPr>
          <p:cNvPr id="22" name="群組 21">
            <a:extLst>
              <a:ext uri="{FF2B5EF4-FFF2-40B4-BE49-F238E27FC236}">
                <a16:creationId xmlns:a16="http://schemas.microsoft.com/office/drawing/2014/main" id="{2D615290-46F5-3FF4-431A-7FFEB20747E6}"/>
              </a:ext>
            </a:extLst>
          </p:cNvPr>
          <p:cNvGrpSpPr/>
          <p:nvPr/>
        </p:nvGrpSpPr>
        <p:grpSpPr>
          <a:xfrm>
            <a:off x="10585370" y="89208"/>
            <a:ext cx="1517421" cy="457202"/>
            <a:chOff x="4498173" y="4704866"/>
            <a:chExt cx="2625382" cy="791033"/>
          </a:xfrm>
        </p:grpSpPr>
        <p:sp>
          <p:nvSpPr>
            <p:cNvPr id="23" name="橢圓 22">
              <a:extLst>
                <a:ext uri="{FF2B5EF4-FFF2-40B4-BE49-F238E27FC236}">
                  <a16:creationId xmlns:a16="http://schemas.microsoft.com/office/drawing/2014/main" id="{AFBD5EE9-4928-491C-CADC-1D828A10233C}"/>
                </a:ext>
              </a:extLst>
            </p:cNvPr>
            <p:cNvSpPr/>
            <p:nvPr/>
          </p:nvSpPr>
          <p:spPr>
            <a:xfrm>
              <a:off x="4560679" y="4760611"/>
              <a:ext cx="630388" cy="6795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34" name="圖片 33">
              <a:extLst>
                <a:ext uri="{FF2B5EF4-FFF2-40B4-BE49-F238E27FC236}">
                  <a16:creationId xmlns:a16="http://schemas.microsoft.com/office/drawing/2014/main" id="{934A15B9-F680-565C-22B8-85AA9527F72C}"/>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4498173" y="4704866"/>
              <a:ext cx="2625382" cy="791033"/>
            </a:xfrm>
            <a:prstGeom prst="rect">
              <a:avLst/>
            </a:prstGeom>
          </p:spPr>
        </p:pic>
      </p:grpSp>
      <p:graphicFrame>
        <p:nvGraphicFramePr>
          <p:cNvPr id="14" name="表格 13">
            <a:extLst>
              <a:ext uri="{FF2B5EF4-FFF2-40B4-BE49-F238E27FC236}">
                <a16:creationId xmlns:a16="http://schemas.microsoft.com/office/drawing/2014/main" id="{8C04CB98-7E40-B9CE-A2A5-7C1BE8551797}"/>
              </a:ext>
            </a:extLst>
          </p:cNvPr>
          <p:cNvGraphicFramePr>
            <a:graphicFrameLocks noGrp="1"/>
          </p:cNvGraphicFramePr>
          <p:nvPr>
            <p:extLst>
              <p:ext uri="{D42A27DB-BD31-4B8C-83A1-F6EECF244321}">
                <p14:modId xmlns:p14="http://schemas.microsoft.com/office/powerpoint/2010/main" val="1300020735"/>
              </p:ext>
            </p:extLst>
          </p:nvPr>
        </p:nvGraphicFramePr>
        <p:xfrm>
          <a:off x="93486" y="1796178"/>
          <a:ext cx="11821706" cy="4757819"/>
        </p:xfrm>
        <a:graphic>
          <a:graphicData uri="http://schemas.openxmlformats.org/drawingml/2006/table">
            <a:tbl>
              <a:tblPr firstRow="1" bandRow="1">
                <a:tableStyleId>{5C22544A-7EE6-4342-B048-85BDC9FD1C3A}</a:tableStyleId>
              </a:tblPr>
              <a:tblGrid>
                <a:gridCol w="2131727">
                  <a:extLst>
                    <a:ext uri="{9D8B030D-6E8A-4147-A177-3AD203B41FA5}">
                      <a16:colId xmlns:a16="http://schemas.microsoft.com/office/drawing/2014/main" val="3118866956"/>
                    </a:ext>
                  </a:extLst>
                </a:gridCol>
                <a:gridCol w="9689979">
                  <a:extLst>
                    <a:ext uri="{9D8B030D-6E8A-4147-A177-3AD203B41FA5}">
                      <a16:colId xmlns:a16="http://schemas.microsoft.com/office/drawing/2014/main" val="2234504220"/>
                    </a:ext>
                  </a:extLst>
                </a:gridCol>
              </a:tblGrid>
              <a:tr h="775767">
                <a:tc gridSpan="2">
                  <a:txBody>
                    <a:bodyPr/>
                    <a:lstStyle/>
                    <a:p>
                      <a:pPr algn="ctr" hangingPunct="0"/>
                      <a:r>
                        <a:rPr lang="zh-TW" altLang="en-US" sz="2400" b="1" kern="1200" dirty="0">
                          <a:solidFill>
                            <a:schemeClr val="bg2">
                              <a:lumMod val="50000"/>
                            </a:schemeClr>
                          </a:solidFill>
                          <a:latin typeface="+mn-lt"/>
                          <a:ea typeface="+mn-ea"/>
                          <a:cs typeface="+mn-cs"/>
                        </a:rPr>
                        <a:t>世界大學前</a:t>
                      </a:r>
                      <a:r>
                        <a:rPr lang="en-US" altLang="zh-TW" sz="2400" b="1" kern="1200" dirty="0">
                          <a:solidFill>
                            <a:schemeClr val="bg2">
                              <a:lumMod val="50000"/>
                            </a:schemeClr>
                          </a:solidFill>
                          <a:latin typeface="+mn-lt"/>
                          <a:ea typeface="+mn-ea"/>
                          <a:cs typeface="+mn-cs"/>
                        </a:rPr>
                        <a:t>200</a:t>
                      </a:r>
                      <a:r>
                        <a:rPr lang="zh-TW" altLang="en-US" sz="2400" b="1" kern="1200" dirty="0">
                          <a:solidFill>
                            <a:schemeClr val="bg2">
                              <a:lumMod val="50000"/>
                            </a:schemeClr>
                          </a:solidFill>
                          <a:latin typeface="+mn-lt"/>
                          <a:ea typeface="+mn-ea"/>
                          <a:cs typeface="+mn-cs"/>
                        </a:rPr>
                        <a:t>大畢業生申請個人工作許可</a:t>
                      </a:r>
                      <a:endParaRPr lang="en-US" altLang="zh-TW" sz="2400" b="1" kern="1200" dirty="0">
                        <a:solidFill>
                          <a:schemeClr val="bg2">
                            <a:lumMod val="50000"/>
                          </a:schemeClr>
                        </a:solidFill>
                        <a:latin typeface="+mn-lt"/>
                        <a:ea typeface="+mn-ea"/>
                        <a:cs typeface="+mn-cs"/>
                      </a:endParaRPr>
                    </a:p>
                    <a:p>
                      <a:pPr marL="0" marR="0" lvl="0" indent="0" algn="ctr" defTabSz="914400" rtl="0" eaLnBrk="1" fontAlgn="auto" latinLnBrk="0" hangingPunct="0">
                        <a:lnSpc>
                          <a:spcPct val="100000"/>
                        </a:lnSpc>
                        <a:spcBef>
                          <a:spcPts val="0"/>
                        </a:spcBef>
                        <a:spcAft>
                          <a:spcPts val="0"/>
                        </a:spcAft>
                        <a:buClrTx/>
                        <a:buSzTx/>
                        <a:buFontTx/>
                        <a:buNone/>
                        <a:tabLst/>
                        <a:defRPr/>
                      </a:pPr>
                      <a:r>
                        <a:rPr lang="zh-TW" altLang="en-US" sz="2000" b="1" kern="1200" dirty="0">
                          <a:solidFill>
                            <a:srgbClr val="FF0000"/>
                          </a:solidFill>
                          <a:latin typeface="+mn-ea"/>
                          <a:ea typeface="+mn-ea"/>
                          <a:cs typeface="+mn-cs"/>
                        </a:rPr>
                        <a:t>（本部</a:t>
                      </a:r>
                      <a:r>
                        <a:rPr lang="en-US" altLang="zh-TW" sz="2000" b="1" kern="1200" dirty="0">
                          <a:solidFill>
                            <a:srgbClr val="FF0000"/>
                          </a:solidFill>
                          <a:latin typeface="+mn-ea"/>
                          <a:ea typeface="+mn-ea"/>
                          <a:cs typeface="+mn-cs"/>
                        </a:rPr>
                        <a:t>114.12.26</a:t>
                      </a:r>
                      <a:r>
                        <a:rPr lang="zh-TW" altLang="en-US" sz="2000" b="1" kern="1200" dirty="0">
                          <a:solidFill>
                            <a:srgbClr val="FF0000"/>
                          </a:solidFill>
                          <a:latin typeface="+mn-ea"/>
                          <a:ea typeface="+mn-ea"/>
                          <a:cs typeface="+mn-cs"/>
                        </a:rPr>
                        <a:t>已訂定「外國專業人才延攬及僱用法第十一條規定外國人申請許可及管理辦法」）</a:t>
                      </a:r>
                    </a:p>
                  </a:txBody>
                  <a:tcPr anchor="ctr">
                    <a:solidFill>
                      <a:schemeClr val="accent6">
                        <a:lumMod val="60000"/>
                        <a:lumOff val="40000"/>
                      </a:schemeClr>
                    </a:solidFill>
                  </a:tcPr>
                </a:tc>
                <a:tc hMerge="1">
                  <a:txBody>
                    <a:bodyPr/>
                    <a:lstStyle/>
                    <a:p>
                      <a:pPr algn="ctr"/>
                      <a:endParaRPr lang="zh-TW" altLang="en-US" sz="3200" b="1" kern="1200" dirty="0">
                        <a:solidFill>
                          <a:schemeClr val="bg2">
                            <a:lumMod val="50000"/>
                          </a:schemeClr>
                        </a:solidFill>
                        <a:latin typeface="+mn-lt"/>
                        <a:ea typeface="+mn-ea"/>
                        <a:cs typeface="+mn-cs"/>
                      </a:endParaRPr>
                    </a:p>
                  </a:txBody>
                  <a:tcPr anchor="ctr">
                    <a:solidFill>
                      <a:schemeClr val="accent1">
                        <a:lumMod val="40000"/>
                        <a:lumOff val="60000"/>
                      </a:schemeClr>
                    </a:solidFill>
                  </a:tcPr>
                </a:tc>
                <a:extLst>
                  <a:ext uri="{0D108BD9-81ED-4DB2-BD59-A6C34878D82A}">
                    <a16:rowId xmlns:a16="http://schemas.microsoft.com/office/drawing/2014/main" val="1169477112"/>
                  </a:ext>
                </a:extLst>
              </a:tr>
              <a:tr h="1176960">
                <a:tc>
                  <a:txBody>
                    <a:bodyPr/>
                    <a:lstStyle/>
                    <a:p>
                      <a:pPr marL="0" algn="ctr" defTabSz="914400" rtl="0" eaLnBrk="1" latinLnBrk="0" hangingPunct="0"/>
                      <a:r>
                        <a:rPr lang="zh-TW" altLang="en-US" sz="1800" b="1" kern="1200" dirty="0">
                          <a:solidFill>
                            <a:schemeClr val="bg2">
                              <a:lumMod val="50000"/>
                            </a:schemeClr>
                          </a:solidFill>
                          <a:latin typeface="+mn-ea"/>
                          <a:ea typeface="+mn-ea"/>
                          <a:cs typeface="+mn-cs"/>
                        </a:rPr>
                        <a:t>申請資格</a:t>
                      </a:r>
                      <a:r>
                        <a:rPr lang="en-US" altLang="zh-TW" sz="1800" b="1" kern="1200" dirty="0">
                          <a:solidFill>
                            <a:schemeClr val="bg2">
                              <a:lumMod val="50000"/>
                            </a:schemeClr>
                          </a:solidFill>
                          <a:latin typeface="+mn-ea"/>
                          <a:ea typeface="+mn-ea"/>
                          <a:cs typeface="+mn-cs"/>
                        </a:rPr>
                        <a:t>(</a:t>
                      </a:r>
                      <a:r>
                        <a:rPr lang="zh-TW" altLang="en-US" sz="1800" b="1" kern="1200" dirty="0">
                          <a:solidFill>
                            <a:schemeClr val="bg2">
                              <a:lumMod val="50000"/>
                            </a:schemeClr>
                          </a:solidFill>
                          <a:latin typeface="+mn-ea"/>
                          <a:ea typeface="+mn-ea"/>
                          <a:cs typeface="+mn-cs"/>
                        </a:rPr>
                        <a:t>第</a:t>
                      </a:r>
                      <a:r>
                        <a:rPr lang="en-US" altLang="zh-TW" sz="1800" b="1" kern="1200" dirty="0">
                          <a:solidFill>
                            <a:schemeClr val="bg2">
                              <a:lumMod val="50000"/>
                            </a:schemeClr>
                          </a:solidFill>
                          <a:latin typeface="+mn-ea"/>
                          <a:ea typeface="+mn-ea"/>
                          <a:cs typeface="+mn-cs"/>
                        </a:rPr>
                        <a:t>3</a:t>
                      </a:r>
                      <a:r>
                        <a:rPr lang="zh-TW" altLang="en-US" sz="1800" b="1" kern="1200" dirty="0">
                          <a:solidFill>
                            <a:schemeClr val="bg2">
                              <a:lumMod val="50000"/>
                            </a:schemeClr>
                          </a:solidFill>
                          <a:latin typeface="+mn-ea"/>
                          <a:ea typeface="+mn-ea"/>
                          <a:cs typeface="+mn-cs"/>
                        </a:rPr>
                        <a:t>條</a:t>
                      </a:r>
                      <a:r>
                        <a:rPr lang="en-US" altLang="zh-TW" sz="1800" b="1" kern="1200" dirty="0">
                          <a:solidFill>
                            <a:schemeClr val="bg2">
                              <a:lumMod val="50000"/>
                            </a:schemeClr>
                          </a:solidFill>
                          <a:latin typeface="+mn-ea"/>
                          <a:ea typeface="+mn-ea"/>
                          <a:cs typeface="+mn-cs"/>
                        </a:rPr>
                        <a:t>)</a:t>
                      </a:r>
                      <a:endParaRPr lang="zh-TW" altLang="en-US" sz="1800" b="1" kern="1200" dirty="0">
                        <a:solidFill>
                          <a:schemeClr val="bg2">
                            <a:lumMod val="50000"/>
                          </a:schemeClr>
                        </a:solidFill>
                        <a:latin typeface="+mn-ea"/>
                        <a:ea typeface="+mn-ea"/>
                        <a:cs typeface="+mn-cs"/>
                      </a:endParaRPr>
                    </a:p>
                  </a:txBody>
                  <a:tcPr anchor="ctr">
                    <a:solidFill>
                      <a:schemeClr val="accent6">
                        <a:lumMod val="20000"/>
                        <a:lumOff val="80000"/>
                      </a:schemeClr>
                    </a:solidFill>
                  </a:tcPr>
                </a:tc>
                <a:tc>
                  <a:txBody>
                    <a:bodyPr/>
                    <a:lstStyle/>
                    <a:p>
                      <a:pPr marL="285750" indent="-285750" algn="l" defTabSz="914400" rtl="0" eaLnBrk="1" latinLnBrk="0" hangingPunct="0">
                        <a:buFont typeface="Arial" panose="020B0604020202020204" pitchFamily="34" charset="0"/>
                        <a:buChar char="•"/>
                      </a:pPr>
                      <a:r>
                        <a:rPr lang="zh-TW" altLang="zh-TW" sz="1800" b="1" kern="1200" dirty="0">
                          <a:solidFill>
                            <a:schemeClr val="bg2">
                              <a:lumMod val="50000"/>
                            </a:schemeClr>
                          </a:solidFill>
                          <a:latin typeface="+mn-ea"/>
                          <a:ea typeface="+mn-ea"/>
                          <a:cs typeface="+mn-cs"/>
                        </a:rPr>
                        <a:t>最近五年內取得教育部公告世界大學排名前二百名大學之學士以上學位外國人，得檢具第五條所定相關文件，</a:t>
                      </a:r>
                      <a:r>
                        <a:rPr lang="zh-TW" altLang="zh-TW" sz="1800" b="1" u="none" kern="1200" dirty="0">
                          <a:solidFill>
                            <a:srgbClr val="FF0000"/>
                          </a:solidFill>
                          <a:latin typeface="+mn-ea"/>
                          <a:ea typeface="+mn-ea"/>
                          <a:cs typeface="+mn-cs"/>
                        </a:rPr>
                        <a:t>逕向本部申請許可，在我國從事專業工作</a:t>
                      </a:r>
                      <a:r>
                        <a:rPr lang="zh-TW" altLang="en-US" sz="1800" b="1" kern="1200" dirty="0">
                          <a:solidFill>
                            <a:schemeClr val="bg2">
                              <a:lumMod val="50000"/>
                            </a:schemeClr>
                          </a:solidFill>
                          <a:latin typeface="+mn-ea"/>
                          <a:ea typeface="+mn-ea"/>
                          <a:cs typeface="+mn-cs"/>
                        </a:rPr>
                        <a:t>。</a:t>
                      </a:r>
                      <a:endParaRPr lang="en-US" altLang="zh-TW" sz="1800" b="1" kern="1200" dirty="0">
                        <a:solidFill>
                          <a:schemeClr val="bg2">
                            <a:lumMod val="50000"/>
                          </a:schemeClr>
                        </a:solidFill>
                        <a:latin typeface="+mn-ea"/>
                        <a:ea typeface="+mn-ea"/>
                        <a:cs typeface="+mn-cs"/>
                      </a:endParaRPr>
                    </a:p>
                    <a:p>
                      <a:pPr marL="285750" indent="-285750" algn="l" defTabSz="914400" rtl="0" eaLnBrk="1" latinLnBrk="0" hangingPunct="0">
                        <a:buFont typeface="Arial" panose="020B0604020202020204" pitchFamily="34" charset="0"/>
                        <a:buChar char="•"/>
                      </a:pPr>
                      <a:r>
                        <a:rPr lang="zh-TW" altLang="zh-TW" sz="1800" b="1" kern="1200" dirty="0">
                          <a:solidFill>
                            <a:schemeClr val="bg2">
                              <a:lumMod val="50000"/>
                            </a:schemeClr>
                          </a:solidFill>
                          <a:latin typeface="+mn-ea"/>
                          <a:ea typeface="+mn-ea"/>
                          <a:cs typeface="+mn-cs"/>
                        </a:rPr>
                        <a:t>其許可期間</a:t>
                      </a:r>
                      <a:r>
                        <a:rPr lang="zh-TW" altLang="zh-TW" sz="1800" b="1" u="none" kern="1200" dirty="0">
                          <a:solidFill>
                            <a:srgbClr val="FF0000"/>
                          </a:solidFill>
                          <a:latin typeface="+mn-ea"/>
                          <a:ea typeface="+mn-ea"/>
                          <a:cs typeface="+mn-cs"/>
                        </a:rPr>
                        <a:t>最長為</a:t>
                      </a:r>
                      <a:r>
                        <a:rPr lang="en-US" altLang="zh-TW" sz="1800" b="1" u="none" kern="1200" dirty="0">
                          <a:solidFill>
                            <a:srgbClr val="FF0000"/>
                          </a:solidFill>
                          <a:latin typeface="+mn-ea"/>
                          <a:ea typeface="+mn-ea"/>
                          <a:cs typeface="+mn-cs"/>
                        </a:rPr>
                        <a:t>2</a:t>
                      </a:r>
                      <a:r>
                        <a:rPr lang="zh-TW" altLang="zh-TW" sz="1800" b="1" u="none" kern="1200" dirty="0">
                          <a:solidFill>
                            <a:srgbClr val="FF0000"/>
                          </a:solidFill>
                          <a:latin typeface="+mn-ea"/>
                          <a:ea typeface="+mn-ea"/>
                          <a:cs typeface="+mn-cs"/>
                        </a:rPr>
                        <a:t>年</a:t>
                      </a:r>
                      <a:r>
                        <a:rPr lang="zh-TW" altLang="zh-TW" sz="1800" b="1" kern="1200" dirty="0">
                          <a:solidFill>
                            <a:schemeClr val="bg2">
                              <a:lumMod val="50000"/>
                            </a:schemeClr>
                          </a:solidFill>
                          <a:latin typeface="+mn-ea"/>
                          <a:ea typeface="+mn-ea"/>
                          <a:cs typeface="+mn-cs"/>
                        </a:rPr>
                        <a:t>，且不得延期及重新申請。</a:t>
                      </a:r>
                      <a:endParaRPr lang="zh-TW" altLang="en-US" sz="1800" b="1" kern="1200" dirty="0">
                        <a:solidFill>
                          <a:schemeClr val="bg2">
                            <a:lumMod val="50000"/>
                          </a:schemeClr>
                        </a:solidFill>
                        <a:latin typeface="+mn-ea"/>
                        <a:ea typeface="+mn-ea"/>
                        <a:cs typeface="+mn-cs"/>
                      </a:endParaRPr>
                    </a:p>
                  </a:txBody>
                  <a:tcPr anchor="ctr">
                    <a:solidFill>
                      <a:schemeClr val="accent6">
                        <a:lumMod val="20000"/>
                        <a:lumOff val="80000"/>
                      </a:schemeClr>
                    </a:solidFill>
                  </a:tcPr>
                </a:tc>
                <a:extLst>
                  <a:ext uri="{0D108BD9-81ED-4DB2-BD59-A6C34878D82A}">
                    <a16:rowId xmlns:a16="http://schemas.microsoft.com/office/drawing/2014/main" val="3749063032"/>
                  </a:ext>
                </a:extLst>
              </a:tr>
              <a:tr h="1176960">
                <a:tc>
                  <a:txBody>
                    <a:bodyPr/>
                    <a:lstStyle/>
                    <a:p>
                      <a:pPr marL="0" algn="ctr" defTabSz="914400" rtl="0" eaLnBrk="1" latinLnBrk="0" hangingPunct="0"/>
                      <a:r>
                        <a:rPr lang="zh-TW" altLang="en-US" sz="1800" b="1" kern="1200" dirty="0">
                          <a:solidFill>
                            <a:schemeClr val="bg2">
                              <a:lumMod val="50000"/>
                            </a:schemeClr>
                          </a:solidFill>
                          <a:latin typeface="+mn-ea"/>
                          <a:ea typeface="+mn-ea"/>
                          <a:cs typeface="+mn-cs"/>
                        </a:rPr>
                        <a:t>消極資格</a:t>
                      </a:r>
                      <a:r>
                        <a:rPr lang="en-US" altLang="zh-TW" sz="1800" b="1" kern="1200" dirty="0">
                          <a:solidFill>
                            <a:schemeClr val="bg2">
                              <a:lumMod val="50000"/>
                            </a:schemeClr>
                          </a:solidFill>
                          <a:latin typeface="+mn-ea"/>
                          <a:ea typeface="+mn-ea"/>
                          <a:cs typeface="+mn-cs"/>
                        </a:rPr>
                        <a:t>(</a:t>
                      </a:r>
                      <a:r>
                        <a:rPr lang="zh-TW" altLang="en-US" sz="1800" b="1" kern="1200" dirty="0">
                          <a:solidFill>
                            <a:schemeClr val="bg2">
                              <a:lumMod val="50000"/>
                            </a:schemeClr>
                          </a:solidFill>
                          <a:latin typeface="+mn-ea"/>
                          <a:ea typeface="+mn-ea"/>
                          <a:cs typeface="+mn-cs"/>
                        </a:rPr>
                        <a:t>第</a:t>
                      </a:r>
                      <a:r>
                        <a:rPr lang="en-US" altLang="zh-TW" sz="1800" b="1" kern="1200" dirty="0">
                          <a:solidFill>
                            <a:schemeClr val="bg2">
                              <a:lumMod val="50000"/>
                            </a:schemeClr>
                          </a:solidFill>
                          <a:latin typeface="+mn-ea"/>
                          <a:ea typeface="+mn-ea"/>
                          <a:cs typeface="+mn-cs"/>
                        </a:rPr>
                        <a:t>4</a:t>
                      </a:r>
                      <a:r>
                        <a:rPr lang="zh-TW" altLang="en-US" sz="1800" b="1" kern="1200" dirty="0">
                          <a:solidFill>
                            <a:schemeClr val="bg2">
                              <a:lumMod val="50000"/>
                            </a:schemeClr>
                          </a:solidFill>
                          <a:latin typeface="+mn-ea"/>
                          <a:ea typeface="+mn-ea"/>
                          <a:cs typeface="+mn-cs"/>
                        </a:rPr>
                        <a:t>條</a:t>
                      </a:r>
                      <a:r>
                        <a:rPr lang="en-US" altLang="zh-TW" sz="1800" b="1" kern="1200" dirty="0">
                          <a:solidFill>
                            <a:schemeClr val="bg2">
                              <a:lumMod val="50000"/>
                            </a:schemeClr>
                          </a:solidFill>
                          <a:latin typeface="+mn-ea"/>
                          <a:ea typeface="+mn-ea"/>
                          <a:cs typeface="+mn-cs"/>
                        </a:rPr>
                        <a:t>)</a:t>
                      </a:r>
                      <a:endParaRPr lang="zh-TW" altLang="en-US" sz="1800" b="1" kern="1200" dirty="0">
                        <a:solidFill>
                          <a:schemeClr val="bg2">
                            <a:lumMod val="50000"/>
                          </a:schemeClr>
                        </a:solidFill>
                        <a:latin typeface="+mn-ea"/>
                        <a:ea typeface="+mn-ea"/>
                        <a:cs typeface="+mn-cs"/>
                      </a:endParaRPr>
                    </a:p>
                  </a:txBody>
                  <a:tcPr anchor="ctr">
                    <a:solidFill>
                      <a:schemeClr val="accent6">
                        <a:lumMod val="20000"/>
                        <a:lumOff val="80000"/>
                      </a:schemeClr>
                    </a:solidFill>
                  </a:tcPr>
                </a:tc>
                <a:tc>
                  <a:txBody>
                    <a:bodyPr/>
                    <a:lstStyle/>
                    <a:p>
                      <a:pPr marL="0" indent="0" algn="l" defTabSz="914400" rtl="0" eaLnBrk="1" latinLnBrk="0" hangingPunct="0">
                        <a:buFont typeface="Arial" panose="020B0604020202020204" pitchFamily="34" charset="0"/>
                        <a:buNone/>
                      </a:pPr>
                      <a:r>
                        <a:rPr lang="zh-TW" altLang="en-US" sz="1800" b="1" kern="1200" dirty="0">
                          <a:solidFill>
                            <a:schemeClr val="bg2">
                              <a:lumMod val="50000"/>
                            </a:schemeClr>
                          </a:solidFill>
                          <a:latin typeface="+mn-ea"/>
                          <a:ea typeface="+mn-ea"/>
                          <a:cs typeface="+mn-cs"/>
                        </a:rPr>
                        <a:t>外國人於申請日前</a:t>
                      </a:r>
                      <a:r>
                        <a:rPr lang="en-US" altLang="zh-TW" sz="1800" b="1" kern="1200" dirty="0">
                          <a:solidFill>
                            <a:schemeClr val="bg2">
                              <a:lumMod val="50000"/>
                            </a:schemeClr>
                          </a:solidFill>
                          <a:latin typeface="+mn-ea"/>
                          <a:ea typeface="+mn-ea"/>
                          <a:cs typeface="+mn-cs"/>
                        </a:rPr>
                        <a:t>3</a:t>
                      </a:r>
                      <a:r>
                        <a:rPr lang="zh-TW" altLang="en-US" sz="1800" b="1" kern="1200" dirty="0">
                          <a:solidFill>
                            <a:schemeClr val="bg2">
                              <a:lumMod val="50000"/>
                            </a:schemeClr>
                          </a:solidFill>
                          <a:latin typeface="+mn-ea"/>
                          <a:ea typeface="+mn-ea"/>
                          <a:cs typeface="+mn-cs"/>
                        </a:rPr>
                        <a:t>年內不得有下列情形之一：</a:t>
                      </a:r>
                    </a:p>
                    <a:p>
                      <a:pPr marL="0" indent="0" algn="l" defTabSz="914400" rtl="0" eaLnBrk="1" latinLnBrk="0" hangingPunct="0">
                        <a:buFont typeface="Arial" panose="020B0604020202020204" pitchFamily="34" charset="0"/>
                        <a:buNone/>
                      </a:pPr>
                      <a:r>
                        <a:rPr lang="zh-TW" altLang="en-US" sz="1800" b="1" kern="1200" dirty="0">
                          <a:solidFill>
                            <a:schemeClr val="bg2">
                              <a:lumMod val="50000"/>
                            </a:schemeClr>
                          </a:solidFill>
                          <a:latin typeface="+mn-ea"/>
                          <a:ea typeface="+mn-ea"/>
                          <a:cs typeface="+mn-cs"/>
                        </a:rPr>
                        <a:t>一、未經許可從事工作。</a:t>
                      </a:r>
                    </a:p>
                    <a:p>
                      <a:pPr marL="0" indent="0" algn="l" defTabSz="914400" rtl="0" eaLnBrk="1" latinLnBrk="0" hangingPunct="0">
                        <a:buFont typeface="Arial" panose="020B0604020202020204" pitchFamily="34" charset="0"/>
                        <a:buNone/>
                      </a:pPr>
                      <a:r>
                        <a:rPr lang="zh-TW" altLang="en-US" sz="1800" b="1" kern="1200" dirty="0">
                          <a:solidFill>
                            <a:schemeClr val="bg2">
                              <a:lumMod val="50000"/>
                            </a:schemeClr>
                          </a:solidFill>
                          <a:latin typeface="+mn-ea"/>
                          <a:ea typeface="+mn-ea"/>
                          <a:cs typeface="+mn-cs"/>
                        </a:rPr>
                        <a:t>二、依規定應提供資料，拒絕提供或提供不實。</a:t>
                      </a:r>
                    </a:p>
                    <a:p>
                      <a:pPr marL="0" indent="0" algn="l" defTabSz="914400" rtl="0" eaLnBrk="1" latinLnBrk="0" hangingPunct="0">
                        <a:buFont typeface="Arial" panose="020B0604020202020204" pitchFamily="34" charset="0"/>
                        <a:buNone/>
                      </a:pPr>
                      <a:r>
                        <a:rPr lang="zh-TW" altLang="en-US" sz="1800" b="1" kern="1200" dirty="0">
                          <a:solidFill>
                            <a:schemeClr val="bg2">
                              <a:lumMod val="50000"/>
                            </a:schemeClr>
                          </a:solidFill>
                          <a:latin typeface="+mn-ea"/>
                          <a:ea typeface="+mn-ea"/>
                          <a:cs typeface="+mn-cs"/>
                        </a:rPr>
                        <a:t>三、違反其他中華民國法令，情節重大。</a:t>
                      </a:r>
                    </a:p>
                  </a:txBody>
                  <a:tcPr anchor="ctr">
                    <a:solidFill>
                      <a:schemeClr val="accent6">
                        <a:lumMod val="20000"/>
                        <a:lumOff val="80000"/>
                      </a:schemeClr>
                    </a:solidFill>
                  </a:tcPr>
                </a:tc>
                <a:extLst>
                  <a:ext uri="{0D108BD9-81ED-4DB2-BD59-A6C34878D82A}">
                    <a16:rowId xmlns:a16="http://schemas.microsoft.com/office/drawing/2014/main" val="271703204"/>
                  </a:ext>
                </a:extLst>
              </a:tr>
              <a:tr h="1250612">
                <a:tc>
                  <a:txBody>
                    <a:bodyPr/>
                    <a:lstStyle/>
                    <a:p>
                      <a:pPr algn="ctr" hangingPunct="0"/>
                      <a:r>
                        <a:rPr lang="zh-TW" altLang="en-US" sz="1800" b="1" kern="1200" dirty="0">
                          <a:solidFill>
                            <a:schemeClr val="bg2">
                              <a:lumMod val="50000"/>
                            </a:schemeClr>
                          </a:solidFill>
                          <a:latin typeface="+mn-ea"/>
                          <a:ea typeface="+mn-ea"/>
                          <a:cs typeface="+mn-cs"/>
                        </a:rPr>
                        <a:t>應備文件</a:t>
                      </a:r>
                      <a:r>
                        <a:rPr lang="en-US" altLang="zh-TW" sz="1800" b="1" kern="1200" dirty="0">
                          <a:solidFill>
                            <a:schemeClr val="bg2">
                              <a:lumMod val="50000"/>
                            </a:schemeClr>
                          </a:solidFill>
                          <a:latin typeface="+mn-ea"/>
                          <a:ea typeface="+mn-ea"/>
                          <a:cs typeface="+mn-cs"/>
                        </a:rPr>
                        <a:t>(</a:t>
                      </a:r>
                      <a:r>
                        <a:rPr lang="zh-TW" altLang="en-US" sz="1800" b="1" kern="1200" dirty="0">
                          <a:solidFill>
                            <a:schemeClr val="bg2">
                              <a:lumMod val="50000"/>
                            </a:schemeClr>
                          </a:solidFill>
                          <a:latin typeface="+mn-ea"/>
                          <a:ea typeface="+mn-ea"/>
                          <a:cs typeface="+mn-cs"/>
                        </a:rPr>
                        <a:t>第</a:t>
                      </a:r>
                      <a:r>
                        <a:rPr lang="en-US" altLang="zh-TW" sz="1800" b="1" kern="1200" dirty="0">
                          <a:solidFill>
                            <a:schemeClr val="bg2">
                              <a:lumMod val="50000"/>
                            </a:schemeClr>
                          </a:solidFill>
                          <a:latin typeface="+mn-ea"/>
                          <a:ea typeface="+mn-ea"/>
                          <a:cs typeface="+mn-cs"/>
                        </a:rPr>
                        <a:t>5</a:t>
                      </a:r>
                      <a:r>
                        <a:rPr lang="zh-TW" altLang="en-US" sz="1800" b="1" kern="1200" dirty="0">
                          <a:solidFill>
                            <a:schemeClr val="bg2">
                              <a:lumMod val="50000"/>
                            </a:schemeClr>
                          </a:solidFill>
                          <a:latin typeface="+mn-ea"/>
                          <a:ea typeface="+mn-ea"/>
                          <a:cs typeface="+mn-cs"/>
                        </a:rPr>
                        <a:t>條</a:t>
                      </a:r>
                      <a:r>
                        <a:rPr lang="en-US" altLang="zh-TW" sz="1800" b="1" kern="1200" dirty="0">
                          <a:solidFill>
                            <a:schemeClr val="bg2">
                              <a:lumMod val="50000"/>
                            </a:schemeClr>
                          </a:solidFill>
                          <a:latin typeface="+mn-ea"/>
                          <a:ea typeface="+mn-ea"/>
                          <a:cs typeface="+mn-cs"/>
                        </a:rPr>
                        <a:t>)</a:t>
                      </a:r>
                      <a:endParaRPr lang="zh-TW" altLang="en-US" sz="1800" b="1" kern="1200" dirty="0">
                        <a:solidFill>
                          <a:schemeClr val="bg2">
                            <a:lumMod val="50000"/>
                          </a:schemeClr>
                        </a:solidFill>
                        <a:latin typeface="+mn-ea"/>
                        <a:ea typeface="+mn-ea"/>
                        <a:cs typeface="+mn-cs"/>
                      </a:endParaRPr>
                    </a:p>
                  </a:txBody>
                  <a:tcPr anchor="ctr">
                    <a:solidFill>
                      <a:schemeClr val="accent6">
                        <a:lumMod val="20000"/>
                        <a:lumOff val="80000"/>
                      </a:schemeClr>
                    </a:solidFill>
                  </a:tcPr>
                </a:tc>
                <a:tc>
                  <a:txBody>
                    <a:bodyPr/>
                    <a:lstStyle/>
                    <a:p>
                      <a:r>
                        <a:rPr lang="zh-TW" altLang="en-US" sz="1800" b="1" kern="1200" dirty="0">
                          <a:solidFill>
                            <a:schemeClr val="bg2">
                              <a:lumMod val="50000"/>
                            </a:schemeClr>
                          </a:solidFill>
                          <a:latin typeface="+mn-ea"/>
                          <a:ea typeface="+mn-ea"/>
                          <a:cs typeface="+mn-cs"/>
                        </a:rPr>
                        <a:t>一、申請書。</a:t>
                      </a:r>
                    </a:p>
                    <a:p>
                      <a:r>
                        <a:rPr lang="zh-TW" altLang="en-US" sz="1800" b="1" kern="1200" dirty="0">
                          <a:solidFill>
                            <a:schemeClr val="bg2">
                              <a:lumMod val="50000"/>
                            </a:schemeClr>
                          </a:solidFill>
                          <a:latin typeface="+mn-ea"/>
                          <a:ea typeface="+mn-ea"/>
                          <a:cs typeface="+mn-cs"/>
                        </a:rPr>
                        <a:t>二、外國人護照或外僑居留證影本。</a:t>
                      </a:r>
                    </a:p>
                    <a:p>
                      <a:r>
                        <a:rPr lang="zh-TW" altLang="en-US" sz="1800" b="1" kern="1200" dirty="0">
                          <a:solidFill>
                            <a:schemeClr val="bg2">
                              <a:lumMod val="50000"/>
                            </a:schemeClr>
                          </a:solidFill>
                          <a:latin typeface="+mn-ea"/>
                          <a:ea typeface="+mn-ea"/>
                          <a:cs typeface="+mn-cs"/>
                        </a:rPr>
                        <a:t>三、外國人學士學位以上畢業證書影本。</a:t>
                      </a:r>
                    </a:p>
                    <a:p>
                      <a:r>
                        <a:rPr lang="zh-TW" altLang="en-US" sz="1800" b="1" kern="1200" dirty="0">
                          <a:solidFill>
                            <a:schemeClr val="bg2">
                              <a:lumMod val="50000"/>
                            </a:schemeClr>
                          </a:solidFill>
                          <a:latin typeface="+mn-ea"/>
                          <a:ea typeface="+mn-ea"/>
                          <a:cs typeface="+mn-cs"/>
                        </a:rPr>
                        <a:t>四、審查費收據正本。</a:t>
                      </a:r>
                    </a:p>
                  </a:txBody>
                  <a:tcPr anchor="ctr">
                    <a:solidFill>
                      <a:schemeClr val="accent6">
                        <a:lumMod val="20000"/>
                        <a:lumOff val="80000"/>
                      </a:schemeClr>
                    </a:solidFill>
                  </a:tcPr>
                </a:tc>
                <a:extLst>
                  <a:ext uri="{0D108BD9-81ED-4DB2-BD59-A6C34878D82A}">
                    <a16:rowId xmlns:a16="http://schemas.microsoft.com/office/drawing/2014/main" val="1639903355"/>
                  </a:ext>
                </a:extLst>
              </a:tr>
              <a:tr h="362141">
                <a:tc>
                  <a:txBody>
                    <a:bodyPr/>
                    <a:lstStyle/>
                    <a:p>
                      <a:pPr algn="ctr" hangingPunct="0"/>
                      <a:r>
                        <a:rPr lang="zh-TW" altLang="en-US" sz="1800" b="1" kern="1200" dirty="0">
                          <a:solidFill>
                            <a:schemeClr val="bg2">
                              <a:lumMod val="50000"/>
                            </a:schemeClr>
                          </a:solidFill>
                          <a:latin typeface="+mn-ea"/>
                          <a:ea typeface="+mn-ea"/>
                          <a:cs typeface="+mn-cs"/>
                        </a:rPr>
                        <a:t>申請方式</a:t>
                      </a:r>
                      <a:r>
                        <a:rPr lang="en-US" altLang="zh-TW" sz="1800" b="1" kern="1200" dirty="0">
                          <a:solidFill>
                            <a:schemeClr val="bg2">
                              <a:lumMod val="50000"/>
                            </a:schemeClr>
                          </a:solidFill>
                          <a:latin typeface="+mn-ea"/>
                          <a:ea typeface="+mn-ea"/>
                          <a:cs typeface="+mn-cs"/>
                        </a:rPr>
                        <a:t>(</a:t>
                      </a:r>
                      <a:r>
                        <a:rPr lang="zh-TW" altLang="en-US" sz="1800" b="1" kern="1200" dirty="0">
                          <a:solidFill>
                            <a:schemeClr val="bg2">
                              <a:lumMod val="50000"/>
                            </a:schemeClr>
                          </a:solidFill>
                          <a:latin typeface="+mn-ea"/>
                          <a:ea typeface="+mn-ea"/>
                          <a:cs typeface="+mn-cs"/>
                        </a:rPr>
                        <a:t>第</a:t>
                      </a:r>
                      <a:r>
                        <a:rPr lang="en-US" altLang="zh-TW" sz="1800" b="1" kern="1200" dirty="0">
                          <a:solidFill>
                            <a:schemeClr val="bg2">
                              <a:lumMod val="50000"/>
                            </a:schemeClr>
                          </a:solidFill>
                          <a:latin typeface="+mn-ea"/>
                          <a:ea typeface="+mn-ea"/>
                          <a:cs typeface="+mn-cs"/>
                        </a:rPr>
                        <a:t>8</a:t>
                      </a:r>
                      <a:r>
                        <a:rPr lang="zh-TW" altLang="en-US" sz="1800" b="1" kern="1200" dirty="0">
                          <a:solidFill>
                            <a:schemeClr val="bg2">
                              <a:lumMod val="50000"/>
                            </a:schemeClr>
                          </a:solidFill>
                          <a:latin typeface="+mn-ea"/>
                          <a:ea typeface="+mn-ea"/>
                          <a:cs typeface="+mn-cs"/>
                        </a:rPr>
                        <a:t>條</a:t>
                      </a:r>
                      <a:r>
                        <a:rPr lang="en-US" altLang="zh-TW" sz="1800" b="1" kern="1200" dirty="0">
                          <a:solidFill>
                            <a:schemeClr val="bg2">
                              <a:lumMod val="50000"/>
                            </a:schemeClr>
                          </a:solidFill>
                          <a:latin typeface="+mn-ea"/>
                          <a:ea typeface="+mn-ea"/>
                          <a:cs typeface="+mn-cs"/>
                        </a:rPr>
                        <a:t>)</a:t>
                      </a:r>
                      <a:endParaRPr lang="zh-TW" altLang="en-US" sz="1800" b="1" kern="1200" dirty="0">
                        <a:solidFill>
                          <a:schemeClr val="bg2">
                            <a:lumMod val="50000"/>
                          </a:schemeClr>
                        </a:solidFill>
                        <a:latin typeface="+mn-ea"/>
                        <a:ea typeface="+mn-ea"/>
                        <a:cs typeface="+mn-cs"/>
                      </a:endParaRPr>
                    </a:p>
                  </a:txBody>
                  <a:tcPr anchor="ctr">
                    <a:solidFill>
                      <a:schemeClr val="accent6">
                        <a:lumMod val="20000"/>
                        <a:lumOff val="80000"/>
                      </a:schemeClr>
                    </a:solidFill>
                  </a:tcPr>
                </a:tc>
                <a:tc>
                  <a:txBody>
                    <a:bodyPr/>
                    <a:lstStyle/>
                    <a:p>
                      <a:r>
                        <a:rPr lang="zh-TW" altLang="en-US" sz="1800" b="1" kern="1200" dirty="0">
                          <a:solidFill>
                            <a:schemeClr val="bg2">
                              <a:lumMod val="50000"/>
                            </a:schemeClr>
                          </a:solidFill>
                          <a:latin typeface="+mn-ea"/>
                          <a:ea typeface="+mn-ea"/>
                          <a:cs typeface="+mn-cs"/>
                        </a:rPr>
                        <a:t>原則以</a:t>
                      </a:r>
                      <a:r>
                        <a:rPr lang="zh-TW" altLang="zh-TW" sz="1800" b="1" u="none" kern="1200" dirty="0">
                          <a:solidFill>
                            <a:srgbClr val="FF0000"/>
                          </a:solidFill>
                          <a:latin typeface="+mn-ea"/>
                          <a:ea typeface="+mn-ea"/>
                          <a:cs typeface="+mn-cs"/>
                        </a:rPr>
                        <a:t>網路傳輸</a:t>
                      </a:r>
                      <a:r>
                        <a:rPr lang="zh-TW" altLang="zh-TW" sz="1800" b="1" kern="1200" dirty="0">
                          <a:solidFill>
                            <a:schemeClr val="bg2">
                              <a:lumMod val="50000"/>
                            </a:schemeClr>
                          </a:solidFill>
                          <a:latin typeface="+mn-ea"/>
                          <a:ea typeface="+mn-ea"/>
                          <a:cs typeface="+mn-cs"/>
                        </a:rPr>
                        <a:t>方式為之。</a:t>
                      </a:r>
                    </a:p>
                  </a:txBody>
                  <a:tcPr anchor="ctr">
                    <a:solidFill>
                      <a:schemeClr val="accent6">
                        <a:lumMod val="20000"/>
                        <a:lumOff val="80000"/>
                      </a:schemeClr>
                    </a:solidFill>
                  </a:tcPr>
                </a:tc>
                <a:extLst>
                  <a:ext uri="{0D108BD9-81ED-4DB2-BD59-A6C34878D82A}">
                    <a16:rowId xmlns:a16="http://schemas.microsoft.com/office/drawing/2014/main" val="4257917487"/>
                  </a:ext>
                </a:extLst>
              </a:tr>
            </a:tbl>
          </a:graphicData>
        </a:graphic>
      </p:graphicFrame>
      <p:sp>
        <p:nvSpPr>
          <p:cNvPr id="2" name="標題 1">
            <a:extLst>
              <a:ext uri="{FF2B5EF4-FFF2-40B4-BE49-F238E27FC236}">
                <a16:creationId xmlns:a16="http://schemas.microsoft.com/office/drawing/2014/main" id="{22E23001-7821-CBA5-EDC5-9F19BACD867B}"/>
              </a:ext>
            </a:extLst>
          </p:cNvPr>
          <p:cNvSpPr>
            <a:spLocks noGrp="1"/>
          </p:cNvSpPr>
          <p:nvPr>
            <p:ph type="title"/>
          </p:nvPr>
        </p:nvSpPr>
        <p:spPr>
          <a:xfrm>
            <a:off x="1334278" y="194703"/>
            <a:ext cx="2912707" cy="689234"/>
          </a:xfrm>
        </p:spPr>
        <p:txBody>
          <a:bodyPr>
            <a:normAutofit/>
          </a:bodyPr>
          <a:lstStyle/>
          <a:p>
            <a:r>
              <a:rPr lang="zh-TW" altLang="en-US" sz="2900" b="1" dirty="0">
                <a:latin typeface="Microsoft YaHei" panose="020B0503020204020204" pitchFamily="34" charset="-122"/>
                <a:ea typeface="Microsoft YaHei" panose="020B0503020204020204" pitchFamily="34" charset="-122"/>
                <a:cs typeface="+mn-cs"/>
              </a:rPr>
              <a:t>攬才專法再升級　</a:t>
            </a:r>
          </a:p>
        </p:txBody>
      </p:sp>
      <p:sp>
        <p:nvSpPr>
          <p:cNvPr id="3" name="矩形 2">
            <a:extLst>
              <a:ext uri="{FF2B5EF4-FFF2-40B4-BE49-F238E27FC236}">
                <a16:creationId xmlns:a16="http://schemas.microsoft.com/office/drawing/2014/main" id="{47A193C5-0AD8-9BEB-1FFC-819EE00CC156}"/>
              </a:ext>
            </a:extLst>
          </p:cNvPr>
          <p:cNvSpPr/>
          <p:nvPr/>
        </p:nvSpPr>
        <p:spPr>
          <a:xfrm>
            <a:off x="93486" y="173741"/>
            <a:ext cx="1240792" cy="628354"/>
          </a:xfrm>
          <a:prstGeom prst="rect">
            <a:avLst/>
          </a:prstGeom>
          <a:solidFill>
            <a:srgbClr val="52BC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latin typeface="Microsoft YaHei" panose="020B0503020204020204" pitchFamily="34" charset="-122"/>
              <a:ea typeface="Microsoft YaHei" panose="020B0503020204020204" pitchFamily="34" charset="-122"/>
            </a:endParaRPr>
          </a:p>
        </p:txBody>
      </p:sp>
      <p:cxnSp>
        <p:nvCxnSpPr>
          <p:cNvPr id="5" name="直線接點 4">
            <a:extLst>
              <a:ext uri="{FF2B5EF4-FFF2-40B4-BE49-F238E27FC236}">
                <a16:creationId xmlns:a16="http://schemas.microsoft.com/office/drawing/2014/main" id="{7CB1E3C2-47EA-6476-ACE0-C80C4D2C01DE}"/>
              </a:ext>
            </a:extLst>
          </p:cNvPr>
          <p:cNvCxnSpPr>
            <a:cxnSpLocks/>
          </p:cNvCxnSpPr>
          <p:nvPr/>
        </p:nvCxnSpPr>
        <p:spPr>
          <a:xfrm>
            <a:off x="93486" y="791194"/>
            <a:ext cx="11893034" cy="0"/>
          </a:xfrm>
          <a:prstGeom prst="line">
            <a:avLst/>
          </a:prstGeom>
          <a:ln w="76200">
            <a:solidFill>
              <a:srgbClr val="52BCB6"/>
            </a:solidFill>
          </a:ln>
        </p:spPr>
        <p:style>
          <a:lnRef idx="1">
            <a:schemeClr val="accent1"/>
          </a:lnRef>
          <a:fillRef idx="0">
            <a:schemeClr val="accent1"/>
          </a:fillRef>
          <a:effectRef idx="0">
            <a:schemeClr val="accent1"/>
          </a:effectRef>
          <a:fontRef idx="minor">
            <a:schemeClr val="tx1"/>
          </a:fontRef>
        </p:style>
      </p:cxnSp>
      <p:sp>
        <p:nvSpPr>
          <p:cNvPr id="6" name="流程圖: 替代程序 5">
            <a:extLst>
              <a:ext uri="{FF2B5EF4-FFF2-40B4-BE49-F238E27FC236}">
                <a16:creationId xmlns:a16="http://schemas.microsoft.com/office/drawing/2014/main" id="{6A77F853-8771-E3EC-578C-B5BF90C2A59F}"/>
              </a:ext>
            </a:extLst>
          </p:cNvPr>
          <p:cNvSpPr/>
          <p:nvPr/>
        </p:nvSpPr>
        <p:spPr>
          <a:xfrm>
            <a:off x="180572" y="904899"/>
            <a:ext cx="5915428" cy="777575"/>
          </a:xfrm>
          <a:prstGeom prst="flowChartAlternateProcess">
            <a:avLst/>
          </a:prstGeom>
          <a:solidFill>
            <a:schemeClr val="accent6">
              <a:lumMod val="60000"/>
              <a:lumOff val="40000"/>
            </a:schemeClr>
          </a:solidFill>
          <a:ln w="38100">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TW" altLang="en-US" sz="2000" b="1" dirty="0">
                <a:solidFill>
                  <a:schemeClr val="bg1"/>
                </a:solidFill>
                <a:latin typeface="+mn-ea"/>
              </a:rPr>
              <a:t>修法亮點二</a:t>
            </a:r>
            <a:endParaRPr lang="en-US" altLang="zh-TW" sz="2000" b="1" dirty="0">
              <a:solidFill>
                <a:schemeClr val="bg1"/>
              </a:solidFill>
              <a:latin typeface="+mn-ea"/>
            </a:endParaRPr>
          </a:p>
          <a:p>
            <a:r>
              <a:rPr lang="zh-TW" altLang="en-US" sz="2400" b="1" dirty="0"/>
              <a:t>外國大學優秀畢業生在臺工作更容易</a:t>
            </a:r>
            <a:r>
              <a:rPr lang="en-US" altLang="zh-TW" sz="2400" b="1" dirty="0"/>
              <a:t>-</a:t>
            </a:r>
            <a:r>
              <a:rPr lang="zh-TW" altLang="en-US" sz="2400" b="1" dirty="0"/>
              <a:t>續</a:t>
            </a:r>
          </a:p>
        </p:txBody>
      </p:sp>
    </p:spTree>
    <p:custDataLst>
      <p:tags r:id="rId1"/>
    </p:custDataLst>
    <p:extLst>
      <p:ext uri="{BB962C8B-B14F-4D97-AF65-F5344CB8AC3E}">
        <p14:creationId xmlns:p14="http://schemas.microsoft.com/office/powerpoint/2010/main" val="1931660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685DA-D8C8-AA11-DB57-2B85D024FA5B}"/>
            </a:ext>
          </a:extLst>
        </p:cNvPr>
        <p:cNvGrpSpPr/>
        <p:nvPr/>
      </p:nvGrpSpPr>
      <p:grpSpPr>
        <a:xfrm>
          <a:off x="0" y="0"/>
          <a:ext cx="0" cy="0"/>
          <a:chOff x="0" y="0"/>
          <a:chExt cx="0" cy="0"/>
        </a:xfrm>
      </p:grpSpPr>
      <p:sp>
        <p:nvSpPr>
          <p:cNvPr id="4" name="橢圓 3">
            <a:extLst>
              <a:ext uri="{FF2B5EF4-FFF2-40B4-BE49-F238E27FC236}">
                <a16:creationId xmlns:a16="http://schemas.microsoft.com/office/drawing/2014/main" id="{67587FE4-C577-15A9-E087-5A366E0934B9}"/>
              </a:ext>
            </a:extLst>
          </p:cNvPr>
          <p:cNvSpPr/>
          <p:nvPr/>
        </p:nvSpPr>
        <p:spPr>
          <a:xfrm>
            <a:off x="10572678" y="307886"/>
            <a:ext cx="364352" cy="3927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 name="投影片編號版面配置區 2">
            <a:extLst>
              <a:ext uri="{FF2B5EF4-FFF2-40B4-BE49-F238E27FC236}">
                <a16:creationId xmlns:a16="http://schemas.microsoft.com/office/drawing/2014/main" id="{4181C6E4-F82B-9B1B-1E7F-975A34ECA572}"/>
              </a:ext>
            </a:extLst>
          </p:cNvPr>
          <p:cNvSpPr>
            <a:spLocks noGrp="1"/>
          </p:cNvSpPr>
          <p:nvPr>
            <p:ph type="sldNum" sz="quarter" idx="12"/>
          </p:nvPr>
        </p:nvSpPr>
        <p:spPr>
          <a:xfrm>
            <a:off x="8828313" y="6437120"/>
            <a:ext cx="3363687" cy="365125"/>
          </a:xfrm>
        </p:spPr>
        <p:txBody>
          <a:bodyPr/>
          <a:lstStyle/>
          <a:p>
            <a:fld id="{0349E667-FAC9-A045-AD54-EB389857AF20}" type="slidenum">
              <a:rPr lang="en-US" smtClean="0"/>
              <a:t>7</a:t>
            </a:fld>
            <a:endParaRPr lang="en-US" dirty="0"/>
          </a:p>
        </p:txBody>
      </p:sp>
      <p:grpSp>
        <p:nvGrpSpPr>
          <p:cNvPr id="22" name="群組 21">
            <a:extLst>
              <a:ext uri="{FF2B5EF4-FFF2-40B4-BE49-F238E27FC236}">
                <a16:creationId xmlns:a16="http://schemas.microsoft.com/office/drawing/2014/main" id="{2D615290-46F5-3FF4-431A-7FFEB20747E6}"/>
              </a:ext>
            </a:extLst>
          </p:cNvPr>
          <p:cNvGrpSpPr/>
          <p:nvPr/>
        </p:nvGrpSpPr>
        <p:grpSpPr>
          <a:xfrm>
            <a:off x="10585370" y="89208"/>
            <a:ext cx="1517421" cy="457202"/>
            <a:chOff x="4498173" y="4704866"/>
            <a:chExt cx="2625382" cy="791033"/>
          </a:xfrm>
        </p:grpSpPr>
        <p:sp>
          <p:nvSpPr>
            <p:cNvPr id="23" name="橢圓 22">
              <a:extLst>
                <a:ext uri="{FF2B5EF4-FFF2-40B4-BE49-F238E27FC236}">
                  <a16:creationId xmlns:a16="http://schemas.microsoft.com/office/drawing/2014/main" id="{AFBD5EE9-4928-491C-CADC-1D828A10233C}"/>
                </a:ext>
              </a:extLst>
            </p:cNvPr>
            <p:cNvSpPr/>
            <p:nvPr/>
          </p:nvSpPr>
          <p:spPr>
            <a:xfrm>
              <a:off x="4560679" y="4760611"/>
              <a:ext cx="630388" cy="6795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34" name="圖片 33">
              <a:extLst>
                <a:ext uri="{FF2B5EF4-FFF2-40B4-BE49-F238E27FC236}">
                  <a16:creationId xmlns:a16="http://schemas.microsoft.com/office/drawing/2014/main" id="{934A15B9-F680-565C-22B8-85AA9527F72C}"/>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4498173" y="4704866"/>
              <a:ext cx="2625382" cy="791033"/>
            </a:xfrm>
            <a:prstGeom prst="rect">
              <a:avLst/>
            </a:prstGeom>
          </p:spPr>
        </p:pic>
      </p:grpSp>
      <p:sp>
        <p:nvSpPr>
          <p:cNvPr id="36" name="副標題 2">
            <a:extLst>
              <a:ext uri="{FF2B5EF4-FFF2-40B4-BE49-F238E27FC236}">
                <a16:creationId xmlns:a16="http://schemas.microsoft.com/office/drawing/2014/main" id="{7A3B5F9C-B5C4-46C8-B675-606DE25B0F2D}"/>
              </a:ext>
            </a:extLst>
          </p:cNvPr>
          <p:cNvSpPr txBox="1">
            <a:spLocks/>
          </p:cNvSpPr>
          <p:nvPr/>
        </p:nvSpPr>
        <p:spPr>
          <a:xfrm>
            <a:off x="867961" y="185910"/>
            <a:ext cx="684218" cy="62478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TW" altLang="en-US" sz="3600" b="1" spc="300" dirty="0">
                <a:solidFill>
                  <a:schemeClr val="bg1"/>
                </a:solidFill>
                <a:latin typeface="Microsoft YaHei" panose="020B0503020204020204" pitchFamily="34" charset="-122"/>
                <a:ea typeface="Microsoft YaHei" panose="020B0503020204020204" pitchFamily="34" charset="-122"/>
              </a:rPr>
              <a:t>壹</a:t>
            </a:r>
          </a:p>
        </p:txBody>
      </p:sp>
      <p:graphicFrame>
        <p:nvGraphicFramePr>
          <p:cNvPr id="14" name="表格 13">
            <a:extLst>
              <a:ext uri="{FF2B5EF4-FFF2-40B4-BE49-F238E27FC236}">
                <a16:creationId xmlns:a16="http://schemas.microsoft.com/office/drawing/2014/main" id="{8C04CB98-7E40-B9CE-A2A5-7C1BE8551797}"/>
              </a:ext>
            </a:extLst>
          </p:cNvPr>
          <p:cNvGraphicFramePr>
            <a:graphicFrameLocks noGrp="1"/>
          </p:cNvGraphicFramePr>
          <p:nvPr>
            <p:extLst>
              <p:ext uri="{D42A27DB-BD31-4B8C-83A1-F6EECF244321}">
                <p14:modId xmlns:p14="http://schemas.microsoft.com/office/powerpoint/2010/main" val="1469002873"/>
              </p:ext>
            </p:extLst>
          </p:nvPr>
        </p:nvGraphicFramePr>
        <p:xfrm>
          <a:off x="713882" y="2308011"/>
          <a:ext cx="11010900" cy="3638235"/>
        </p:xfrm>
        <a:graphic>
          <a:graphicData uri="http://schemas.openxmlformats.org/drawingml/2006/table">
            <a:tbl>
              <a:tblPr firstRow="1" bandRow="1">
                <a:tableStyleId>{5C22544A-7EE6-4342-B048-85BDC9FD1C3A}</a:tableStyleId>
              </a:tblPr>
              <a:tblGrid>
                <a:gridCol w="3512885">
                  <a:extLst>
                    <a:ext uri="{9D8B030D-6E8A-4147-A177-3AD203B41FA5}">
                      <a16:colId xmlns:a16="http://schemas.microsoft.com/office/drawing/2014/main" val="3118866956"/>
                    </a:ext>
                  </a:extLst>
                </a:gridCol>
                <a:gridCol w="7498015">
                  <a:extLst>
                    <a:ext uri="{9D8B030D-6E8A-4147-A177-3AD203B41FA5}">
                      <a16:colId xmlns:a16="http://schemas.microsoft.com/office/drawing/2014/main" val="2234504220"/>
                    </a:ext>
                  </a:extLst>
                </a:gridCol>
              </a:tblGrid>
              <a:tr h="851487">
                <a:tc>
                  <a:txBody>
                    <a:bodyPr/>
                    <a:lstStyle/>
                    <a:p>
                      <a:pPr marL="0" algn="ctr" defTabSz="914400" rtl="0" eaLnBrk="1" latinLnBrk="0" hangingPunct="0"/>
                      <a:r>
                        <a:rPr lang="zh-TW" altLang="en-US" sz="2400" b="1" kern="1200" dirty="0">
                          <a:solidFill>
                            <a:schemeClr val="bg2">
                              <a:lumMod val="50000"/>
                            </a:schemeClr>
                          </a:solidFill>
                          <a:latin typeface="+mn-ea"/>
                          <a:ea typeface="+mn-ea"/>
                          <a:cs typeface="+mn-cs"/>
                        </a:rPr>
                        <a:t>修法前</a:t>
                      </a:r>
                      <a:endParaRPr lang="en-US" altLang="zh-TW" sz="2400" b="1" kern="1200" dirty="0">
                        <a:solidFill>
                          <a:schemeClr val="bg2">
                            <a:lumMod val="50000"/>
                          </a:schemeClr>
                        </a:solidFill>
                        <a:latin typeface="+mn-ea"/>
                        <a:ea typeface="+mn-ea"/>
                        <a:cs typeface="+mn-cs"/>
                      </a:endParaRPr>
                    </a:p>
                  </a:txBody>
                  <a:tcPr anchor="ctr">
                    <a:solidFill>
                      <a:schemeClr val="accent2">
                        <a:lumMod val="20000"/>
                        <a:lumOff val="80000"/>
                      </a:schemeClr>
                    </a:solidFill>
                  </a:tcPr>
                </a:tc>
                <a:tc>
                  <a:txBody>
                    <a:bodyPr/>
                    <a:lstStyle/>
                    <a:p>
                      <a:pPr marL="0" marR="0" lvl="0" indent="0" algn="ctr" defTabSz="914400" rtl="0" eaLnBrk="1" fontAlgn="auto" latinLnBrk="0" hangingPunct="0">
                        <a:lnSpc>
                          <a:spcPct val="100000"/>
                        </a:lnSpc>
                        <a:spcBef>
                          <a:spcPts val="0"/>
                        </a:spcBef>
                        <a:spcAft>
                          <a:spcPts val="0"/>
                        </a:spcAft>
                        <a:buClrTx/>
                        <a:buSzTx/>
                        <a:buFont typeface="Arial" panose="020B0604020202020204" pitchFamily="34" charset="0"/>
                        <a:buNone/>
                        <a:tabLst/>
                        <a:defRPr/>
                      </a:pPr>
                      <a:r>
                        <a:rPr lang="zh-TW" altLang="en-US" sz="2400" b="1" kern="1200" dirty="0">
                          <a:solidFill>
                            <a:srgbClr val="FF0000"/>
                          </a:solidFill>
                          <a:latin typeface="+mn-ea"/>
                          <a:ea typeface="+mn-ea"/>
                          <a:cs typeface="+mn-cs"/>
                        </a:rPr>
                        <a:t>修法後</a:t>
                      </a:r>
                      <a:endParaRPr lang="en-US" altLang="zh-TW" sz="2400" b="1" kern="1200" dirty="0">
                        <a:solidFill>
                          <a:srgbClr val="FF0000"/>
                        </a:solidFill>
                        <a:latin typeface="+mn-ea"/>
                        <a:ea typeface="+mn-ea"/>
                        <a:cs typeface="+mn-cs"/>
                      </a:endParaRPr>
                    </a:p>
                    <a:p>
                      <a:pPr marL="0" marR="0" lvl="0" indent="0" algn="ctr" defTabSz="914400" rtl="0" eaLnBrk="1" fontAlgn="auto" latinLnBrk="0" hangingPunct="0">
                        <a:lnSpc>
                          <a:spcPct val="100000"/>
                        </a:lnSpc>
                        <a:spcBef>
                          <a:spcPts val="0"/>
                        </a:spcBef>
                        <a:spcAft>
                          <a:spcPts val="0"/>
                        </a:spcAft>
                        <a:buClrTx/>
                        <a:buSzTx/>
                        <a:buFont typeface="Arial" panose="020B0604020202020204" pitchFamily="34" charset="0"/>
                        <a:buNone/>
                        <a:tabLst/>
                        <a:defRPr/>
                      </a:pPr>
                      <a:r>
                        <a:rPr lang="en-US" altLang="zh-TW" sz="1600" b="1" kern="1200" dirty="0">
                          <a:solidFill>
                            <a:schemeClr val="bg2">
                              <a:lumMod val="50000"/>
                            </a:schemeClr>
                          </a:solidFill>
                          <a:latin typeface="+mn-ea"/>
                          <a:ea typeface="+mn-ea"/>
                          <a:cs typeface="+mn-cs"/>
                        </a:rPr>
                        <a:t>(</a:t>
                      </a:r>
                      <a:r>
                        <a:rPr lang="zh-TW" altLang="en-US" sz="1600" b="1" kern="1200" dirty="0">
                          <a:solidFill>
                            <a:schemeClr val="bg2">
                              <a:lumMod val="50000"/>
                            </a:schemeClr>
                          </a:solidFill>
                          <a:latin typeface="+mn-ea"/>
                          <a:ea typeface="+mn-ea"/>
                          <a:cs typeface="+mn-cs"/>
                        </a:rPr>
                        <a:t>攬才專法第</a:t>
                      </a:r>
                      <a:r>
                        <a:rPr lang="en-US" altLang="zh-TW" sz="1600" b="1" kern="1200" dirty="0">
                          <a:solidFill>
                            <a:schemeClr val="bg2">
                              <a:lumMod val="50000"/>
                            </a:schemeClr>
                          </a:solidFill>
                          <a:latin typeface="+mn-ea"/>
                          <a:ea typeface="+mn-ea"/>
                          <a:cs typeface="+mn-cs"/>
                        </a:rPr>
                        <a:t>15</a:t>
                      </a:r>
                      <a:r>
                        <a:rPr lang="zh-TW" altLang="en-US" sz="1600" b="1" kern="1200" dirty="0">
                          <a:solidFill>
                            <a:schemeClr val="bg2">
                              <a:lumMod val="50000"/>
                            </a:schemeClr>
                          </a:solidFill>
                          <a:latin typeface="+mn-ea"/>
                          <a:ea typeface="+mn-ea"/>
                          <a:cs typeface="+mn-cs"/>
                        </a:rPr>
                        <a:t>條</a:t>
                      </a:r>
                      <a:r>
                        <a:rPr lang="en-US" altLang="zh-TW" sz="1600" b="1" kern="1200" dirty="0">
                          <a:solidFill>
                            <a:schemeClr val="bg2">
                              <a:lumMod val="50000"/>
                            </a:schemeClr>
                          </a:solidFill>
                          <a:latin typeface="+mn-ea"/>
                          <a:ea typeface="+mn-ea"/>
                          <a:cs typeface="+mn-cs"/>
                        </a:rPr>
                        <a:t>)</a:t>
                      </a:r>
                      <a:endParaRPr lang="zh-TW" altLang="en-US" sz="1600" b="1" kern="1200" dirty="0">
                        <a:solidFill>
                          <a:schemeClr val="bg2">
                            <a:lumMod val="50000"/>
                          </a:schemeClr>
                        </a:solidFill>
                        <a:latin typeface="+mn-ea"/>
                        <a:ea typeface="+mn-ea"/>
                        <a:cs typeface="+mn-cs"/>
                      </a:endParaRPr>
                    </a:p>
                  </a:txBody>
                  <a:tcPr anchor="ctr">
                    <a:solidFill>
                      <a:schemeClr val="accent2">
                        <a:lumMod val="20000"/>
                        <a:lumOff val="80000"/>
                      </a:schemeClr>
                    </a:solidFill>
                  </a:tcPr>
                </a:tc>
                <a:extLst>
                  <a:ext uri="{0D108BD9-81ED-4DB2-BD59-A6C34878D82A}">
                    <a16:rowId xmlns:a16="http://schemas.microsoft.com/office/drawing/2014/main" val="3749063032"/>
                  </a:ext>
                </a:extLst>
              </a:tr>
              <a:tr h="2786748">
                <a:tc>
                  <a:txBody>
                    <a:bodyPr/>
                    <a:lstStyle/>
                    <a:p>
                      <a:pPr algn="just" hangingPunct="0"/>
                      <a:r>
                        <a:rPr lang="zh-TW" altLang="en-US" sz="2000" b="1" kern="1200" dirty="0">
                          <a:solidFill>
                            <a:schemeClr val="bg2">
                              <a:lumMod val="50000"/>
                            </a:schemeClr>
                          </a:solidFill>
                          <a:latin typeface="+mn-ea"/>
                          <a:ea typeface="+mn-ea"/>
                          <a:cs typeface="+mn-cs"/>
                        </a:rPr>
                        <a:t>僅能從事專門性或技術性部分工時工作，或以配偶本人身分以一般制申請從事專業工作，無法從事接案等較為彈性工作，間接降低外國高級專業人才及外國特定專業人才來</a:t>
                      </a:r>
                      <a:r>
                        <a:rPr lang="en-US" altLang="zh-TW" sz="2000" b="1" kern="1200" dirty="0">
                          <a:solidFill>
                            <a:schemeClr val="bg2">
                              <a:lumMod val="50000"/>
                            </a:schemeClr>
                          </a:solidFill>
                          <a:latin typeface="+mn-ea"/>
                          <a:ea typeface="+mn-ea"/>
                          <a:cs typeface="+mn-cs"/>
                        </a:rPr>
                        <a:t>(</a:t>
                      </a:r>
                      <a:r>
                        <a:rPr lang="zh-TW" altLang="en-US" sz="2000" b="1" kern="1200" dirty="0">
                          <a:solidFill>
                            <a:schemeClr val="bg2">
                              <a:lumMod val="50000"/>
                            </a:schemeClr>
                          </a:solidFill>
                          <a:latin typeface="+mn-ea"/>
                          <a:ea typeface="+mn-ea"/>
                          <a:cs typeface="+mn-cs"/>
                        </a:rPr>
                        <a:t>留</a:t>
                      </a:r>
                      <a:r>
                        <a:rPr lang="en-US" altLang="zh-TW" sz="2000" b="1" kern="1200" dirty="0">
                          <a:solidFill>
                            <a:schemeClr val="bg2">
                              <a:lumMod val="50000"/>
                            </a:schemeClr>
                          </a:solidFill>
                          <a:latin typeface="+mn-ea"/>
                          <a:ea typeface="+mn-ea"/>
                          <a:cs typeface="+mn-cs"/>
                        </a:rPr>
                        <a:t>)</a:t>
                      </a:r>
                      <a:r>
                        <a:rPr lang="zh-TW" altLang="en-US" sz="2000" b="1" kern="1200" dirty="0">
                          <a:solidFill>
                            <a:schemeClr val="bg2">
                              <a:lumMod val="50000"/>
                            </a:schemeClr>
                          </a:solidFill>
                          <a:latin typeface="+mn-ea"/>
                          <a:ea typeface="+mn-ea"/>
                          <a:cs typeface="+mn-cs"/>
                        </a:rPr>
                        <a:t>臺意願。</a:t>
                      </a:r>
                    </a:p>
                  </a:txBody>
                  <a:tcPr anchor="ctr">
                    <a:solidFill>
                      <a:schemeClr val="accent2">
                        <a:lumMod val="20000"/>
                        <a:lumOff val="80000"/>
                      </a:schemeClr>
                    </a:solidFill>
                  </a:tcPr>
                </a:tc>
                <a:tc>
                  <a:txBody>
                    <a:bodyPr/>
                    <a:lstStyle/>
                    <a:p>
                      <a:pPr marL="342900" indent="-342900" algn="just" hangingPunct="0">
                        <a:buFont typeface="Arial" panose="020B0604020202020204" pitchFamily="34" charset="0"/>
                        <a:buChar char="•"/>
                      </a:pPr>
                      <a:r>
                        <a:rPr lang="zh-TW" altLang="en-US" sz="2000" b="1" kern="1200" dirty="0">
                          <a:solidFill>
                            <a:schemeClr val="bg2">
                              <a:lumMod val="50000"/>
                            </a:schemeClr>
                          </a:solidFill>
                          <a:latin typeface="+mn-ea"/>
                          <a:ea typeface="+mn-ea"/>
                          <a:cs typeface="+mn-cs"/>
                        </a:rPr>
                        <a:t>放寬</a:t>
                      </a:r>
                      <a:r>
                        <a:rPr lang="zh-TW" altLang="en-US" sz="2000" b="1" kern="1200" dirty="0">
                          <a:solidFill>
                            <a:srgbClr val="FF0000"/>
                          </a:solidFill>
                          <a:latin typeface="+mn-ea"/>
                          <a:ea typeface="+mn-ea"/>
                          <a:cs typeface="+mn-cs"/>
                        </a:rPr>
                        <a:t>外國高級專業人才及外國特定專業人才之配偶得逕向勞動部申請個人工作許可</a:t>
                      </a:r>
                      <a:r>
                        <a:rPr lang="zh-TW" altLang="en-US" sz="2000" b="1" kern="1200" dirty="0">
                          <a:solidFill>
                            <a:schemeClr val="bg2">
                              <a:lumMod val="50000"/>
                            </a:schemeClr>
                          </a:solidFill>
                          <a:latin typeface="+mn-ea"/>
                          <a:ea typeface="+mn-ea"/>
                          <a:cs typeface="+mn-cs"/>
                        </a:rPr>
                        <a:t>，無須逐案由雇主申請工作許可，從事工作類別無限制。</a:t>
                      </a:r>
                      <a:endParaRPr lang="en-US" altLang="zh-TW" sz="2000" b="1" kern="1200" dirty="0">
                        <a:solidFill>
                          <a:schemeClr val="bg2">
                            <a:lumMod val="50000"/>
                          </a:schemeClr>
                        </a:solidFill>
                        <a:latin typeface="+mn-ea"/>
                        <a:ea typeface="+mn-ea"/>
                        <a:cs typeface="+mn-cs"/>
                      </a:endParaRPr>
                    </a:p>
                    <a:p>
                      <a:pPr marL="342900" indent="-342900" algn="just" hangingPunct="0">
                        <a:buFont typeface="Arial" panose="020B0604020202020204" pitchFamily="34" charset="0"/>
                        <a:buChar char="•"/>
                      </a:pPr>
                      <a:r>
                        <a:rPr lang="zh-TW" altLang="en-US" sz="2000" b="1" kern="1200" dirty="0">
                          <a:solidFill>
                            <a:schemeClr val="bg2">
                              <a:lumMod val="50000"/>
                            </a:schemeClr>
                          </a:solidFill>
                          <a:latin typeface="+mn-ea"/>
                          <a:ea typeface="+mn-ea"/>
                          <a:cs typeface="+mn-cs"/>
                        </a:rPr>
                        <a:t>所從事的工作，若依其他法規，應先取得專業資格證明或執業登記始得從事</a:t>
                      </a:r>
                      <a:r>
                        <a:rPr lang="en-US" altLang="zh-TW" sz="2000" b="1" kern="1200" dirty="0">
                          <a:solidFill>
                            <a:schemeClr val="bg2">
                              <a:lumMod val="50000"/>
                            </a:schemeClr>
                          </a:solidFill>
                          <a:latin typeface="+mn-ea"/>
                          <a:ea typeface="+mn-ea"/>
                          <a:cs typeface="+mn-cs"/>
                        </a:rPr>
                        <a:t>(</a:t>
                      </a:r>
                      <a:r>
                        <a:rPr lang="zh-TW" altLang="en-US" sz="2000" b="1" kern="1200" dirty="0">
                          <a:solidFill>
                            <a:schemeClr val="bg2">
                              <a:lumMod val="50000"/>
                            </a:schemeClr>
                          </a:solidFill>
                          <a:latin typeface="+mn-ea"/>
                          <a:ea typeface="+mn-ea"/>
                          <a:cs typeface="+mn-cs"/>
                        </a:rPr>
                        <a:t>如醫師</a:t>
                      </a:r>
                      <a:r>
                        <a:rPr lang="en-US" altLang="zh-TW" sz="2000" b="1" kern="1200" dirty="0">
                          <a:solidFill>
                            <a:schemeClr val="bg2">
                              <a:lumMod val="50000"/>
                            </a:schemeClr>
                          </a:solidFill>
                          <a:latin typeface="+mn-ea"/>
                          <a:ea typeface="+mn-ea"/>
                          <a:cs typeface="+mn-cs"/>
                        </a:rPr>
                        <a:t>)</a:t>
                      </a:r>
                      <a:r>
                        <a:rPr lang="zh-TW" altLang="en-US" sz="2000" b="1" kern="1200" dirty="0">
                          <a:solidFill>
                            <a:schemeClr val="bg2">
                              <a:lumMod val="50000"/>
                            </a:schemeClr>
                          </a:solidFill>
                          <a:latin typeface="+mn-ea"/>
                          <a:ea typeface="+mn-ea"/>
                          <a:cs typeface="+mn-cs"/>
                        </a:rPr>
                        <a:t>，則外國特定專業人才及高級專業人才之配偶，應依其他法規取得相關資格。</a:t>
                      </a:r>
                      <a:endParaRPr lang="en-US" altLang="zh-TW" sz="2000" b="1" kern="1200" dirty="0">
                        <a:solidFill>
                          <a:schemeClr val="bg2">
                            <a:lumMod val="50000"/>
                          </a:schemeClr>
                        </a:solidFill>
                        <a:latin typeface="+mn-ea"/>
                        <a:ea typeface="+mn-ea"/>
                        <a:cs typeface="+mn-cs"/>
                      </a:endParaRPr>
                    </a:p>
                  </a:txBody>
                  <a:tcPr anchor="ctr">
                    <a:solidFill>
                      <a:schemeClr val="accent2">
                        <a:lumMod val="20000"/>
                        <a:lumOff val="80000"/>
                      </a:schemeClr>
                    </a:solidFill>
                  </a:tcPr>
                </a:tc>
                <a:extLst>
                  <a:ext uri="{0D108BD9-81ED-4DB2-BD59-A6C34878D82A}">
                    <a16:rowId xmlns:a16="http://schemas.microsoft.com/office/drawing/2014/main" val="271703204"/>
                  </a:ext>
                </a:extLst>
              </a:tr>
            </a:tbl>
          </a:graphicData>
        </a:graphic>
      </p:graphicFrame>
      <p:sp>
        <p:nvSpPr>
          <p:cNvPr id="2" name="標題 1">
            <a:extLst>
              <a:ext uri="{FF2B5EF4-FFF2-40B4-BE49-F238E27FC236}">
                <a16:creationId xmlns:a16="http://schemas.microsoft.com/office/drawing/2014/main" id="{55AF796D-5F34-65E7-FE57-39FC0015CC8F}"/>
              </a:ext>
            </a:extLst>
          </p:cNvPr>
          <p:cNvSpPr>
            <a:spLocks noGrp="1"/>
          </p:cNvSpPr>
          <p:nvPr>
            <p:ph type="title"/>
          </p:nvPr>
        </p:nvSpPr>
        <p:spPr>
          <a:xfrm>
            <a:off x="1334278" y="194703"/>
            <a:ext cx="2912707" cy="689234"/>
          </a:xfrm>
        </p:spPr>
        <p:txBody>
          <a:bodyPr>
            <a:normAutofit fontScale="90000"/>
          </a:bodyPr>
          <a:lstStyle/>
          <a:p>
            <a:r>
              <a:rPr lang="zh-TW" altLang="en-US" sz="3200" b="1" dirty="0">
                <a:latin typeface="Microsoft YaHei" panose="020B0503020204020204" pitchFamily="34" charset="-122"/>
                <a:ea typeface="Microsoft YaHei" panose="020B0503020204020204" pitchFamily="34" charset="-122"/>
                <a:cs typeface="+mn-cs"/>
              </a:rPr>
              <a:t>攬才專法再升級　</a:t>
            </a:r>
          </a:p>
        </p:txBody>
      </p:sp>
      <p:sp>
        <p:nvSpPr>
          <p:cNvPr id="3" name="矩形 2">
            <a:extLst>
              <a:ext uri="{FF2B5EF4-FFF2-40B4-BE49-F238E27FC236}">
                <a16:creationId xmlns:a16="http://schemas.microsoft.com/office/drawing/2014/main" id="{387D81F9-BF1D-05ED-5A56-A78D1C187AC0}"/>
              </a:ext>
            </a:extLst>
          </p:cNvPr>
          <p:cNvSpPr/>
          <p:nvPr/>
        </p:nvSpPr>
        <p:spPr>
          <a:xfrm>
            <a:off x="93486" y="173741"/>
            <a:ext cx="1240792" cy="628354"/>
          </a:xfrm>
          <a:prstGeom prst="rect">
            <a:avLst/>
          </a:prstGeom>
          <a:solidFill>
            <a:srgbClr val="52BC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latin typeface="Microsoft YaHei" panose="020B0503020204020204" pitchFamily="34" charset="-122"/>
              <a:ea typeface="Microsoft YaHei" panose="020B0503020204020204" pitchFamily="34" charset="-122"/>
            </a:endParaRPr>
          </a:p>
        </p:txBody>
      </p:sp>
      <p:cxnSp>
        <p:nvCxnSpPr>
          <p:cNvPr id="5" name="直線接點 4">
            <a:extLst>
              <a:ext uri="{FF2B5EF4-FFF2-40B4-BE49-F238E27FC236}">
                <a16:creationId xmlns:a16="http://schemas.microsoft.com/office/drawing/2014/main" id="{94F659D2-4CD0-354B-A0A7-623A5E713D43}"/>
              </a:ext>
            </a:extLst>
          </p:cNvPr>
          <p:cNvCxnSpPr>
            <a:cxnSpLocks/>
          </p:cNvCxnSpPr>
          <p:nvPr/>
        </p:nvCxnSpPr>
        <p:spPr>
          <a:xfrm>
            <a:off x="93486" y="791194"/>
            <a:ext cx="11893034" cy="0"/>
          </a:xfrm>
          <a:prstGeom prst="line">
            <a:avLst/>
          </a:prstGeom>
          <a:ln w="76200">
            <a:solidFill>
              <a:srgbClr val="52BCB6"/>
            </a:solidFill>
          </a:ln>
        </p:spPr>
        <p:style>
          <a:lnRef idx="1">
            <a:schemeClr val="accent1"/>
          </a:lnRef>
          <a:fillRef idx="0">
            <a:schemeClr val="accent1"/>
          </a:fillRef>
          <a:effectRef idx="0">
            <a:schemeClr val="accent1"/>
          </a:effectRef>
          <a:fontRef idx="minor">
            <a:schemeClr val="tx1"/>
          </a:fontRef>
        </p:style>
      </p:cxnSp>
      <p:sp>
        <p:nvSpPr>
          <p:cNvPr id="6" name="流程圖: 替代程序 5">
            <a:extLst>
              <a:ext uri="{FF2B5EF4-FFF2-40B4-BE49-F238E27FC236}">
                <a16:creationId xmlns:a16="http://schemas.microsoft.com/office/drawing/2014/main" id="{520B66C7-0642-57CA-B675-C1762011A6CE}"/>
              </a:ext>
            </a:extLst>
          </p:cNvPr>
          <p:cNvSpPr/>
          <p:nvPr/>
        </p:nvSpPr>
        <p:spPr>
          <a:xfrm>
            <a:off x="298760" y="1081073"/>
            <a:ext cx="5579526" cy="777575"/>
          </a:xfrm>
          <a:prstGeom prst="flowChartAlternateProcess">
            <a:avLst/>
          </a:prstGeom>
          <a:solidFill>
            <a:schemeClr val="accent2">
              <a:lumMod val="60000"/>
              <a:lumOff val="40000"/>
            </a:schemeClr>
          </a:solidFill>
          <a:ln w="38100">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TW" altLang="en-US" sz="2000" b="1" dirty="0">
                <a:solidFill>
                  <a:schemeClr val="bg1"/>
                </a:solidFill>
                <a:latin typeface="+mn-ea"/>
              </a:rPr>
              <a:t>修法亮點三</a:t>
            </a:r>
            <a:endParaRPr lang="en-US" altLang="zh-TW" sz="2000" b="1" dirty="0">
              <a:solidFill>
                <a:schemeClr val="bg1"/>
              </a:solidFill>
              <a:latin typeface="+mn-ea"/>
            </a:endParaRPr>
          </a:p>
          <a:p>
            <a:r>
              <a:rPr lang="zh-TW" altLang="en-US" sz="2400" b="1" dirty="0"/>
              <a:t>高階人才之配偶得申請個人工作許可</a:t>
            </a:r>
          </a:p>
        </p:txBody>
      </p:sp>
    </p:spTree>
    <p:custDataLst>
      <p:tags r:id="rId1"/>
    </p:custDataLst>
    <p:extLst>
      <p:ext uri="{BB962C8B-B14F-4D97-AF65-F5344CB8AC3E}">
        <p14:creationId xmlns:p14="http://schemas.microsoft.com/office/powerpoint/2010/main" val="783117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685DA-D8C8-AA11-DB57-2B85D024FA5B}"/>
            </a:ext>
          </a:extLst>
        </p:cNvPr>
        <p:cNvGrpSpPr/>
        <p:nvPr/>
      </p:nvGrpSpPr>
      <p:grpSpPr>
        <a:xfrm>
          <a:off x="0" y="0"/>
          <a:ext cx="0" cy="0"/>
          <a:chOff x="0" y="0"/>
          <a:chExt cx="0" cy="0"/>
        </a:xfrm>
      </p:grpSpPr>
      <p:sp>
        <p:nvSpPr>
          <p:cNvPr id="4" name="橢圓 3">
            <a:extLst>
              <a:ext uri="{FF2B5EF4-FFF2-40B4-BE49-F238E27FC236}">
                <a16:creationId xmlns:a16="http://schemas.microsoft.com/office/drawing/2014/main" id="{67587FE4-C577-15A9-E087-5A366E0934B9}"/>
              </a:ext>
            </a:extLst>
          </p:cNvPr>
          <p:cNvSpPr/>
          <p:nvPr/>
        </p:nvSpPr>
        <p:spPr>
          <a:xfrm>
            <a:off x="10572678" y="307886"/>
            <a:ext cx="364352" cy="3927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 name="投影片編號版面配置區 2">
            <a:extLst>
              <a:ext uri="{FF2B5EF4-FFF2-40B4-BE49-F238E27FC236}">
                <a16:creationId xmlns:a16="http://schemas.microsoft.com/office/drawing/2014/main" id="{4181C6E4-F82B-9B1B-1E7F-975A34ECA572}"/>
              </a:ext>
            </a:extLst>
          </p:cNvPr>
          <p:cNvSpPr>
            <a:spLocks noGrp="1"/>
          </p:cNvSpPr>
          <p:nvPr>
            <p:ph type="sldNum" sz="quarter" idx="12"/>
          </p:nvPr>
        </p:nvSpPr>
        <p:spPr>
          <a:xfrm>
            <a:off x="8828313" y="6437120"/>
            <a:ext cx="3363687" cy="365125"/>
          </a:xfrm>
        </p:spPr>
        <p:txBody>
          <a:bodyPr/>
          <a:lstStyle/>
          <a:p>
            <a:fld id="{0349E667-FAC9-A045-AD54-EB389857AF20}" type="slidenum">
              <a:rPr lang="en-US" smtClean="0"/>
              <a:t>8</a:t>
            </a:fld>
            <a:endParaRPr lang="en-US" dirty="0"/>
          </a:p>
        </p:txBody>
      </p:sp>
      <p:grpSp>
        <p:nvGrpSpPr>
          <p:cNvPr id="22" name="群組 21">
            <a:extLst>
              <a:ext uri="{FF2B5EF4-FFF2-40B4-BE49-F238E27FC236}">
                <a16:creationId xmlns:a16="http://schemas.microsoft.com/office/drawing/2014/main" id="{2D615290-46F5-3FF4-431A-7FFEB20747E6}"/>
              </a:ext>
            </a:extLst>
          </p:cNvPr>
          <p:cNvGrpSpPr/>
          <p:nvPr/>
        </p:nvGrpSpPr>
        <p:grpSpPr>
          <a:xfrm>
            <a:off x="10585370" y="89208"/>
            <a:ext cx="1517421" cy="457202"/>
            <a:chOff x="4498173" y="4704866"/>
            <a:chExt cx="2625382" cy="791033"/>
          </a:xfrm>
        </p:grpSpPr>
        <p:sp>
          <p:nvSpPr>
            <p:cNvPr id="23" name="橢圓 22">
              <a:extLst>
                <a:ext uri="{FF2B5EF4-FFF2-40B4-BE49-F238E27FC236}">
                  <a16:creationId xmlns:a16="http://schemas.microsoft.com/office/drawing/2014/main" id="{AFBD5EE9-4928-491C-CADC-1D828A10233C}"/>
                </a:ext>
              </a:extLst>
            </p:cNvPr>
            <p:cNvSpPr/>
            <p:nvPr/>
          </p:nvSpPr>
          <p:spPr>
            <a:xfrm>
              <a:off x="4560679" y="4760611"/>
              <a:ext cx="630388" cy="6795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34" name="圖片 33">
              <a:extLst>
                <a:ext uri="{FF2B5EF4-FFF2-40B4-BE49-F238E27FC236}">
                  <a16:creationId xmlns:a16="http://schemas.microsoft.com/office/drawing/2014/main" id="{934A15B9-F680-565C-22B8-85AA9527F72C}"/>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4498173" y="4704866"/>
              <a:ext cx="2625382" cy="791033"/>
            </a:xfrm>
            <a:prstGeom prst="rect">
              <a:avLst/>
            </a:prstGeom>
          </p:spPr>
        </p:pic>
      </p:grpSp>
      <p:sp>
        <p:nvSpPr>
          <p:cNvPr id="36" name="副標題 2">
            <a:extLst>
              <a:ext uri="{FF2B5EF4-FFF2-40B4-BE49-F238E27FC236}">
                <a16:creationId xmlns:a16="http://schemas.microsoft.com/office/drawing/2014/main" id="{7A3B5F9C-B5C4-46C8-B675-606DE25B0F2D}"/>
              </a:ext>
            </a:extLst>
          </p:cNvPr>
          <p:cNvSpPr txBox="1">
            <a:spLocks/>
          </p:cNvSpPr>
          <p:nvPr/>
        </p:nvSpPr>
        <p:spPr>
          <a:xfrm>
            <a:off x="867961" y="185910"/>
            <a:ext cx="684218" cy="62478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TW" altLang="en-US" sz="3600" b="1" spc="300" dirty="0">
                <a:solidFill>
                  <a:schemeClr val="bg1"/>
                </a:solidFill>
                <a:latin typeface="Microsoft YaHei" panose="020B0503020204020204" pitchFamily="34" charset="-122"/>
                <a:ea typeface="Microsoft YaHei" panose="020B0503020204020204" pitchFamily="34" charset="-122"/>
              </a:rPr>
              <a:t>壹</a:t>
            </a:r>
          </a:p>
        </p:txBody>
      </p:sp>
      <p:sp>
        <p:nvSpPr>
          <p:cNvPr id="2" name="標題 1">
            <a:extLst>
              <a:ext uri="{FF2B5EF4-FFF2-40B4-BE49-F238E27FC236}">
                <a16:creationId xmlns:a16="http://schemas.microsoft.com/office/drawing/2014/main" id="{55AF796D-5F34-65E7-FE57-39FC0015CC8F}"/>
              </a:ext>
            </a:extLst>
          </p:cNvPr>
          <p:cNvSpPr>
            <a:spLocks noGrp="1"/>
          </p:cNvSpPr>
          <p:nvPr>
            <p:ph type="title"/>
          </p:nvPr>
        </p:nvSpPr>
        <p:spPr>
          <a:xfrm>
            <a:off x="1334278" y="194703"/>
            <a:ext cx="2912707" cy="689234"/>
          </a:xfrm>
        </p:spPr>
        <p:txBody>
          <a:bodyPr>
            <a:normAutofit/>
          </a:bodyPr>
          <a:lstStyle/>
          <a:p>
            <a:r>
              <a:rPr lang="zh-TW" altLang="en-US" sz="2900" b="1" dirty="0">
                <a:latin typeface="Microsoft YaHei" panose="020B0503020204020204" pitchFamily="34" charset="-122"/>
                <a:ea typeface="Microsoft YaHei" panose="020B0503020204020204" pitchFamily="34" charset="-122"/>
                <a:cs typeface="+mn-cs"/>
              </a:rPr>
              <a:t>攬才專法再升級　</a:t>
            </a:r>
          </a:p>
        </p:txBody>
      </p:sp>
      <p:sp>
        <p:nvSpPr>
          <p:cNvPr id="3" name="矩形 2">
            <a:extLst>
              <a:ext uri="{FF2B5EF4-FFF2-40B4-BE49-F238E27FC236}">
                <a16:creationId xmlns:a16="http://schemas.microsoft.com/office/drawing/2014/main" id="{387D81F9-BF1D-05ED-5A56-A78D1C187AC0}"/>
              </a:ext>
            </a:extLst>
          </p:cNvPr>
          <p:cNvSpPr/>
          <p:nvPr/>
        </p:nvSpPr>
        <p:spPr>
          <a:xfrm>
            <a:off x="93486" y="173741"/>
            <a:ext cx="1240792" cy="628354"/>
          </a:xfrm>
          <a:prstGeom prst="rect">
            <a:avLst/>
          </a:prstGeom>
          <a:solidFill>
            <a:srgbClr val="52BC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latin typeface="Microsoft YaHei" panose="020B0503020204020204" pitchFamily="34" charset="-122"/>
              <a:ea typeface="Microsoft YaHei" panose="020B0503020204020204" pitchFamily="34" charset="-122"/>
            </a:endParaRPr>
          </a:p>
        </p:txBody>
      </p:sp>
      <p:cxnSp>
        <p:nvCxnSpPr>
          <p:cNvPr id="5" name="直線接點 4">
            <a:extLst>
              <a:ext uri="{FF2B5EF4-FFF2-40B4-BE49-F238E27FC236}">
                <a16:creationId xmlns:a16="http://schemas.microsoft.com/office/drawing/2014/main" id="{94F659D2-4CD0-354B-A0A7-623A5E713D43}"/>
              </a:ext>
            </a:extLst>
          </p:cNvPr>
          <p:cNvCxnSpPr>
            <a:cxnSpLocks/>
          </p:cNvCxnSpPr>
          <p:nvPr/>
        </p:nvCxnSpPr>
        <p:spPr>
          <a:xfrm>
            <a:off x="93486" y="791194"/>
            <a:ext cx="11893034" cy="0"/>
          </a:xfrm>
          <a:prstGeom prst="line">
            <a:avLst/>
          </a:prstGeom>
          <a:ln w="76200">
            <a:solidFill>
              <a:srgbClr val="52BCB6"/>
            </a:solidFill>
          </a:ln>
        </p:spPr>
        <p:style>
          <a:lnRef idx="1">
            <a:schemeClr val="accent1"/>
          </a:lnRef>
          <a:fillRef idx="0">
            <a:schemeClr val="accent1"/>
          </a:fillRef>
          <a:effectRef idx="0">
            <a:schemeClr val="accent1"/>
          </a:effectRef>
          <a:fontRef idx="minor">
            <a:schemeClr val="tx1"/>
          </a:fontRef>
        </p:style>
      </p:cxnSp>
      <p:sp>
        <p:nvSpPr>
          <p:cNvPr id="6" name="流程圖: 替代程序 5">
            <a:extLst>
              <a:ext uri="{FF2B5EF4-FFF2-40B4-BE49-F238E27FC236}">
                <a16:creationId xmlns:a16="http://schemas.microsoft.com/office/drawing/2014/main" id="{520B66C7-0642-57CA-B675-C1762011A6CE}"/>
              </a:ext>
            </a:extLst>
          </p:cNvPr>
          <p:cNvSpPr/>
          <p:nvPr/>
        </p:nvSpPr>
        <p:spPr>
          <a:xfrm>
            <a:off x="298760" y="1081073"/>
            <a:ext cx="5579526" cy="777575"/>
          </a:xfrm>
          <a:prstGeom prst="flowChartAlternateProcess">
            <a:avLst/>
          </a:prstGeom>
          <a:solidFill>
            <a:schemeClr val="accent2">
              <a:lumMod val="60000"/>
              <a:lumOff val="40000"/>
            </a:schemeClr>
          </a:solidFill>
          <a:ln w="38100">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TW" altLang="en-US" sz="2000" b="1" dirty="0">
                <a:solidFill>
                  <a:schemeClr val="bg1"/>
                </a:solidFill>
                <a:latin typeface="+mn-ea"/>
              </a:rPr>
              <a:t>修法亮點三</a:t>
            </a:r>
            <a:endParaRPr lang="en-US" altLang="zh-TW" sz="2000" b="1" dirty="0">
              <a:solidFill>
                <a:schemeClr val="bg1"/>
              </a:solidFill>
              <a:latin typeface="+mn-ea"/>
            </a:endParaRPr>
          </a:p>
          <a:p>
            <a:r>
              <a:rPr lang="zh-TW" altLang="en-US" sz="2400" b="1" dirty="0"/>
              <a:t>高階人才之配偶得申請個人工作許可</a:t>
            </a:r>
          </a:p>
        </p:txBody>
      </p:sp>
      <p:sp>
        <p:nvSpPr>
          <p:cNvPr id="8" name="文字方塊 7">
            <a:extLst>
              <a:ext uri="{FF2B5EF4-FFF2-40B4-BE49-F238E27FC236}">
                <a16:creationId xmlns:a16="http://schemas.microsoft.com/office/drawing/2014/main" id="{4BF72622-16D5-44D7-7428-E9576CCF927C}"/>
              </a:ext>
            </a:extLst>
          </p:cNvPr>
          <p:cNvSpPr txBox="1"/>
          <p:nvPr/>
        </p:nvSpPr>
        <p:spPr>
          <a:xfrm>
            <a:off x="531157" y="2325807"/>
            <a:ext cx="11017692" cy="3348481"/>
          </a:xfrm>
          <a:prstGeom prst="rect">
            <a:avLst/>
          </a:prstGeom>
          <a:solidFill>
            <a:schemeClr val="accent2">
              <a:lumMod val="20000"/>
              <a:lumOff val="80000"/>
            </a:schemeClr>
          </a:solidFill>
        </p:spPr>
        <p:txBody>
          <a:bodyPr wrap="square">
            <a:spAutoFit/>
          </a:bodyPr>
          <a:lstStyle/>
          <a:p>
            <a:pPr marL="457200" indent="-457200" algn="just">
              <a:lnSpc>
                <a:spcPct val="150000"/>
              </a:lnSpc>
              <a:buFont typeface="Wingdings" panose="05000000000000000000" pitchFamily="2" charset="2"/>
              <a:buChar char="l"/>
            </a:pPr>
            <a:r>
              <a:rPr lang="zh-TW" altLang="zh-TW" sz="2400" b="1" dirty="0">
                <a:solidFill>
                  <a:schemeClr val="bg2">
                    <a:lumMod val="50000"/>
                  </a:schemeClr>
                </a:solidFill>
                <a:latin typeface="+mn-ea"/>
              </a:rPr>
              <a:t>應備之申請文件包含</a:t>
            </a:r>
            <a:r>
              <a:rPr lang="zh-TW" altLang="zh-TW" sz="2400" b="1" u="sng" dirty="0">
                <a:solidFill>
                  <a:srgbClr val="FF0000"/>
                </a:solidFill>
                <a:effectLst/>
                <a:latin typeface="+mn-ea"/>
                <a:cs typeface="Times New Roman" panose="02020603050405020304" pitchFamily="18" charset="0"/>
              </a:rPr>
              <a:t>申請書、護照影本、婚姻關係證明文件、載有依親事由之外僑居留證影本、其配偶為外國特定專業人才或高級專業人才證明文件</a:t>
            </a:r>
            <a:r>
              <a:rPr lang="zh-TW" altLang="zh-TW" sz="2400" b="1" dirty="0">
                <a:solidFill>
                  <a:schemeClr val="bg2">
                    <a:lumMod val="50000"/>
                  </a:schemeClr>
                </a:solidFill>
                <a:latin typeface="+mn-ea"/>
              </a:rPr>
              <a:t>（但資料得由本部介接其他政府機關自網路查知者，免附）及</a:t>
            </a:r>
            <a:r>
              <a:rPr lang="zh-TW" altLang="zh-TW" sz="2400" b="1" u="sng" dirty="0">
                <a:solidFill>
                  <a:srgbClr val="FF0000"/>
                </a:solidFill>
                <a:effectLst/>
                <a:latin typeface="+mn-ea"/>
                <a:cs typeface="Times New Roman" panose="02020603050405020304" pitchFamily="18" charset="0"/>
              </a:rPr>
              <a:t>審查費收據正本</a:t>
            </a:r>
            <a:r>
              <a:rPr lang="zh-TW" altLang="zh-TW" sz="2400" b="1" dirty="0">
                <a:solidFill>
                  <a:schemeClr val="bg2">
                    <a:lumMod val="50000"/>
                  </a:schemeClr>
                </a:solidFill>
                <a:latin typeface="+mn-ea"/>
              </a:rPr>
              <a:t>。</a:t>
            </a:r>
            <a:endParaRPr lang="en-US" altLang="zh-TW" sz="2400" b="1" dirty="0">
              <a:solidFill>
                <a:schemeClr val="bg2">
                  <a:lumMod val="50000"/>
                </a:schemeClr>
              </a:solidFill>
              <a:latin typeface="+mn-ea"/>
            </a:endParaRPr>
          </a:p>
          <a:p>
            <a:pPr marL="457200" indent="-457200" algn="just">
              <a:lnSpc>
                <a:spcPct val="150000"/>
              </a:lnSpc>
              <a:buFont typeface="Wingdings" panose="05000000000000000000" pitchFamily="2" charset="2"/>
              <a:buChar char="l"/>
            </a:pPr>
            <a:r>
              <a:rPr lang="zh-TW" altLang="zh-TW" sz="2400" b="1" u="sng" dirty="0">
                <a:solidFill>
                  <a:srgbClr val="FF0000"/>
                </a:solidFill>
                <a:effectLst/>
                <a:latin typeface="+mn-ea"/>
                <a:cs typeface="Times New Roman" panose="02020603050405020304" pitchFamily="18" charset="0"/>
              </a:rPr>
              <a:t>依親居留</a:t>
            </a:r>
            <a:r>
              <a:rPr lang="zh-TW" altLang="zh-TW" sz="2400" b="1" dirty="0">
                <a:solidFill>
                  <a:schemeClr val="bg2">
                    <a:lumMod val="50000"/>
                  </a:schemeClr>
                </a:solidFill>
                <a:latin typeface="+mn-ea"/>
              </a:rPr>
              <a:t>之外國特定專業人才及外國高級專業人才之配偶的工作許可</a:t>
            </a:r>
            <a:r>
              <a:rPr lang="zh-TW" altLang="en-US" sz="2400" b="1" u="sng" dirty="0">
                <a:solidFill>
                  <a:srgbClr val="FF0000"/>
                </a:solidFill>
                <a:effectLst/>
                <a:latin typeface="+mn-ea"/>
                <a:cs typeface="Times New Roman" panose="02020603050405020304" pitchFamily="18" charset="0"/>
              </a:rPr>
              <a:t>無規範效期</a:t>
            </a:r>
            <a:r>
              <a:rPr lang="zh-TW" altLang="en-US" sz="2400" b="1" dirty="0">
                <a:solidFill>
                  <a:schemeClr val="bg2">
                    <a:lumMod val="50000"/>
                  </a:schemeClr>
                </a:solidFill>
                <a:latin typeface="+mn-ea"/>
              </a:rPr>
              <a:t>，但</a:t>
            </a:r>
            <a:r>
              <a:rPr lang="zh-TW" altLang="en-US" sz="2400" b="1" u="sng" dirty="0">
                <a:solidFill>
                  <a:srgbClr val="FF0000"/>
                </a:solidFill>
                <a:effectLst/>
                <a:latin typeface="+mn-ea"/>
                <a:cs typeface="Times New Roman" panose="02020603050405020304" pitchFamily="18" charset="0"/>
              </a:rPr>
              <a:t>許可</a:t>
            </a:r>
            <a:r>
              <a:rPr lang="zh-TW" altLang="zh-TW" sz="2400" b="1" u="sng" dirty="0">
                <a:solidFill>
                  <a:srgbClr val="FF0000"/>
                </a:solidFill>
                <a:effectLst/>
                <a:latin typeface="+mn-ea"/>
                <a:cs typeface="Times New Roman" panose="02020603050405020304" pitchFamily="18" charset="0"/>
              </a:rPr>
              <a:t>期間不得逾其依親居留期間</a:t>
            </a:r>
            <a:r>
              <a:rPr lang="zh-TW" altLang="en-US" sz="2400" b="1" dirty="0">
                <a:solidFill>
                  <a:schemeClr val="bg2">
                    <a:lumMod val="50000"/>
                  </a:schemeClr>
                </a:solidFill>
                <a:latin typeface="+mn-ea"/>
              </a:rPr>
              <a:t>，倘</a:t>
            </a:r>
            <a:r>
              <a:rPr lang="zh-TW" altLang="zh-TW" sz="2400" b="1" dirty="0">
                <a:solidFill>
                  <a:schemeClr val="bg2">
                    <a:lumMod val="50000"/>
                  </a:schemeClr>
                </a:solidFill>
                <a:latin typeface="+mn-ea"/>
              </a:rPr>
              <a:t>依親居留事由喪失，則工作許可亦一併失效。</a:t>
            </a:r>
            <a:endParaRPr lang="zh-TW" altLang="en-US" sz="2400" b="1" dirty="0">
              <a:solidFill>
                <a:schemeClr val="bg2">
                  <a:lumMod val="50000"/>
                </a:schemeClr>
              </a:solidFill>
              <a:latin typeface="+mn-ea"/>
            </a:endParaRPr>
          </a:p>
        </p:txBody>
      </p:sp>
    </p:spTree>
    <p:custDataLst>
      <p:tags r:id="rId1"/>
    </p:custDataLst>
    <p:extLst>
      <p:ext uri="{BB962C8B-B14F-4D97-AF65-F5344CB8AC3E}">
        <p14:creationId xmlns:p14="http://schemas.microsoft.com/office/powerpoint/2010/main" val="34183027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MA" val="2.1"/>
</p:tagLst>
</file>

<file path=ppt/tags/tag2.xml><?xml version="1.0" encoding="utf-8"?>
<p:tagLst xmlns:a="http://schemas.openxmlformats.org/drawingml/2006/main" xmlns:r="http://schemas.openxmlformats.org/officeDocument/2006/relationships" xmlns:p="http://schemas.openxmlformats.org/presentationml/2006/main">
  <p:tag name="AMA" val="2.1"/>
</p:tagLst>
</file>

<file path=ppt/tags/tag3.xml><?xml version="1.0" encoding="utf-8"?>
<p:tagLst xmlns:a="http://schemas.openxmlformats.org/drawingml/2006/main" xmlns:r="http://schemas.openxmlformats.org/officeDocument/2006/relationships" xmlns:p="http://schemas.openxmlformats.org/presentationml/2006/main">
  <p:tag name="AMA" val="2.1"/>
</p:tagLst>
</file>

<file path=ppt/tags/tag4.xml><?xml version="1.0" encoding="utf-8"?>
<p:tagLst xmlns:a="http://schemas.openxmlformats.org/drawingml/2006/main" xmlns:r="http://schemas.openxmlformats.org/officeDocument/2006/relationships" xmlns:p="http://schemas.openxmlformats.org/presentationml/2006/main">
  <p:tag name="AMA" val="2.1"/>
</p:tagLst>
</file>

<file path=ppt/tags/tag5.xml><?xml version="1.0" encoding="utf-8"?>
<p:tagLst xmlns:a="http://schemas.openxmlformats.org/drawingml/2006/main" xmlns:r="http://schemas.openxmlformats.org/officeDocument/2006/relationships" xmlns:p="http://schemas.openxmlformats.org/presentationml/2006/main">
  <p:tag name="AMA" val="2.1"/>
</p:tagLst>
</file>

<file path=ppt/tags/tag6.xml><?xml version="1.0" encoding="utf-8"?>
<p:tagLst xmlns:a="http://schemas.openxmlformats.org/drawingml/2006/main" xmlns:r="http://schemas.openxmlformats.org/officeDocument/2006/relationships" xmlns:p="http://schemas.openxmlformats.org/presentationml/2006/main">
  <p:tag name="AMA" val="2.1"/>
</p:tagLst>
</file>

<file path=ppt/theme/theme1.xml><?xml version="1.0" encoding="utf-8"?>
<a:theme xmlns:a="http://schemas.openxmlformats.org/drawingml/2006/main" name="Office 佈景主題">
  <a:themeElements>
    <a:clrScheme name="自訂 2">
      <a:dk1>
        <a:sysClr val="windowText" lastClr="000000"/>
      </a:dk1>
      <a:lt1>
        <a:sysClr val="window" lastClr="FFFFFF"/>
      </a:lt1>
      <a:dk2>
        <a:srgbClr val="3F3F3F"/>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訂 2">
      <a:majorFont>
        <a:latin typeface="Arial"/>
        <a:ea typeface="Microsoft YaHei"/>
        <a:cs typeface=""/>
      </a:majorFont>
      <a:minorFont>
        <a:latin typeface="Arial"/>
        <a:ea typeface="微軟正黑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noFill/>
        </a:ln>
      </a:spPr>
      <a:bodyPr rtlCol="0" anchor="ctr"/>
      <a:lstStyle>
        <a:defPPr algn="ctr">
          <a:defRPr>
            <a:solidFill>
              <a:schemeClr val="bg1">
                <a:lumMod val="85000"/>
              </a:schemeClr>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30392</TotalTime>
  <Words>1205</Words>
  <Application>Microsoft Office PowerPoint</Application>
  <PresentationFormat>寬螢幕</PresentationFormat>
  <Paragraphs>103</Paragraphs>
  <Slides>9</Slides>
  <Notes>7</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9</vt:i4>
      </vt:variant>
    </vt:vector>
  </HeadingPairs>
  <TitlesOfParts>
    <vt:vector size="15" baseType="lpstr">
      <vt:lpstr>Arial</vt:lpstr>
      <vt:lpstr>Microsoft YaHei</vt:lpstr>
      <vt:lpstr>Calibri</vt:lpstr>
      <vt:lpstr>Aptos</vt:lpstr>
      <vt:lpstr>Wingdings</vt:lpstr>
      <vt:lpstr>Office 佈景主題</vt:lpstr>
      <vt:lpstr>PowerPoint 簡報</vt:lpstr>
      <vt:lpstr>PowerPoint 簡報</vt:lpstr>
      <vt:lpstr>攬才專法再升級　</vt:lpstr>
      <vt:lpstr>攬才專法再升級　</vt:lpstr>
      <vt:lpstr>攬才專法再升級　</vt:lpstr>
      <vt:lpstr>攬才專法再升級　</vt:lpstr>
      <vt:lpstr>攬才專法再升級　</vt:lpstr>
      <vt:lpstr>攬才專法再升級　</vt:lpstr>
      <vt:lpstr>攬才專法再升級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標題會打在這邊</dc:title>
  <dc:creator>huang john</dc:creator>
  <cp:lastModifiedBy>邱崇民</cp:lastModifiedBy>
  <cp:revision>2586</cp:revision>
  <cp:lastPrinted>2025-06-13T00:55:20Z</cp:lastPrinted>
  <dcterms:created xsi:type="dcterms:W3CDTF">2024-03-19T05:38:36Z</dcterms:created>
  <dcterms:modified xsi:type="dcterms:W3CDTF">2026-01-05T05:56:02Z</dcterms:modified>
</cp:coreProperties>
</file>